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E4EB36_E3CE4901.xml" ContentType="application/vnd.ms-powerpoint.comment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  <p:sldMasterId id="2147483807" r:id="rId5"/>
  </p:sldMasterIdLst>
  <p:notesMasterIdLst>
    <p:notesMasterId r:id="rId36"/>
  </p:notesMasterIdLst>
  <p:handoutMasterIdLst>
    <p:handoutMasterId r:id="rId37"/>
  </p:handoutMasterIdLst>
  <p:sldIdLst>
    <p:sldId id="2145708860" r:id="rId6"/>
    <p:sldId id="257" r:id="rId7"/>
    <p:sldId id="2145708734" r:id="rId8"/>
    <p:sldId id="259" r:id="rId9"/>
    <p:sldId id="2145708859" r:id="rId10"/>
    <p:sldId id="2145708689" r:id="rId11"/>
    <p:sldId id="2145708709" r:id="rId12"/>
    <p:sldId id="2145708849" r:id="rId13"/>
    <p:sldId id="2145708851" r:id="rId14"/>
    <p:sldId id="285" r:id="rId15"/>
    <p:sldId id="2145708724" r:id="rId16"/>
    <p:sldId id="2145708725" r:id="rId17"/>
    <p:sldId id="2145708710" r:id="rId18"/>
    <p:sldId id="2145708720" r:id="rId19"/>
    <p:sldId id="290" r:id="rId20"/>
    <p:sldId id="313" r:id="rId21"/>
    <p:sldId id="2145708854" r:id="rId22"/>
    <p:sldId id="2145708740" r:id="rId23"/>
    <p:sldId id="2145708855" r:id="rId24"/>
    <p:sldId id="2145708857" r:id="rId25"/>
    <p:sldId id="386" r:id="rId26"/>
    <p:sldId id="2145708696" r:id="rId27"/>
    <p:sldId id="2145708727" r:id="rId28"/>
    <p:sldId id="2145708698" r:id="rId29"/>
    <p:sldId id="2145708713" r:id="rId30"/>
    <p:sldId id="2145708850" r:id="rId31"/>
    <p:sldId id="2145708714" r:id="rId32"/>
    <p:sldId id="2145708728" r:id="rId33"/>
    <p:sldId id="2145708719" r:id="rId34"/>
    <p:sldId id="2145708716" r:id="rId35"/>
  </p:sldIdLst>
  <p:sldSz cx="12192000" cy="6858000"/>
  <p:notesSz cx="9144000" cy="6858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DCFB14-FDAE-71E4-8A3C-AC864D37FAF0}" name="LEMONNIER Lucie" initials="LL" userId="S::llemonnier@positive-company.eu::7bcfa3c0-9c6e-4df0-bd9f-34ac19431c82" providerId="AD"/>
  <p188:author id="{7099E516-0810-DE9B-F559-790A8D93388C}" name="GUERIN Clémentine" initials="GC" userId="S::cguerin@positive-company.eu::4d9e41fa-fbd2-435f-9749-b598cf1b3207" providerId="AD"/>
  <p188:author id="{12E2015A-17FA-A865-4F91-542CAAE2F258}" name="LEMONNIER Lucie" initials="LL" userId="S::llemonnier@positiveworkplace.fr::7bcfa3c0-9c6e-4df0-bd9f-34ac19431c82" providerId="AD"/>
  <p188:author id="{8AE3BCBD-59AE-0668-F135-4DD12E6EC459}" name="BATTISTI Hortense" initials="BH" userId="S::hbattisti@positive-company.eu::6b7ea282-66e7-499b-9278-f818656fc99c" providerId="AD"/>
  <p188:author id="{C47D69DE-6F3F-391F-3250-DFFAB1995256}" name="MARGNAT Charles-Henri" initials="MCH" userId="S::cmargnat@positiveworkplace.fr::f6d11c84-b45a-4c30-a3b6-b9884b505f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00"/>
    <a:srgbClr val="EA16A8"/>
    <a:srgbClr val="FFDA00"/>
    <a:srgbClr val="007F92"/>
    <a:srgbClr val="FBB078"/>
    <a:srgbClr val="CCD0D5"/>
    <a:srgbClr val="AFABAB"/>
    <a:srgbClr val="FFD700"/>
    <a:srgbClr val="FFF5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2C2E6-6C96-EBF8-046E-6A5FDF7CF859}" v="274" dt="2025-01-28T10:23:48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45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wpfrance.sharepoint.com/sites/pwpinternal/Documents%20partages/POSITIVE%20WP/02%20-%20CLIENTS/01%20-%20LABEL/ROUGEGORGE/2024/02%20-%20Rapport%20labellisation/2024_Rapport%20labellisation%20PC_R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pwpfrance.sharepoint.com/sites/pwpinternal/Documents%20partages/POSITIVE%20WP/02%20-%20CLIENTS/01%20-%20LABEL/ROUGEGORGE/2024/02%20-%20Rapport%20labellisation/2024_Rapport%20labellisation%20PC_R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43919510061243"/>
          <c:y val="0.10066515915059501"/>
          <c:w val="0.61232916780924773"/>
          <c:h val="0.82207835057313794"/>
        </c:manualLayout>
      </c:layout>
      <c:radarChart>
        <c:radarStyle val="marker"/>
        <c:varyColors val="0"/>
        <c:ser>
          <c:idx val="0"/>
          <c:order val="0"/>
          <c:tx>
            <c:strRef>
              <c:f>'Traitement des données'!$C$3</c:f>
              <c:strCache>
                <c:ptCount val="1"/>
                <c:pt idx="0">
                  <c:v>Note moyenne 2024</c:v>
                </c:pt>
              </c:strCache>
            </c:strRef>
          </c:tx>
          <c:spPr>
            <a:ln w="28575" cap="rnd">
              <a:solidFill>
                <a:srgbClr val="FFDA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DA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'Traitement des données'!$B$5:$B$9</c:f>
              <c:strCache>
                <c:ptCount val="5"/>
                <c:pt idx="0">
                  <c:v>Activité</c:v>
                </c:pt>
                <c:pt idx="1">
                  <c:v>Gouvernance</c:v>
                </c:pt>
                <c:pt idx="2">
                  <c:v>Social</c:v>
                </c:pt>
                <c:pt idx="3">
                  <c:v>Environnement</c:v>
                </c:pt>
                <c:pt idx="4">
                  <c:v>Impact local</c:v>
                </c:pt>
              </c:strCache>
              <c:extLst/>
            </c:strRef>
          </c:cat>
          <c:val>
            <c:numRef>
              <c:f>'Traitement des données'!$C$5:$C$9</c:f>
              <c:numCache>
                <c:formatCode>0.00</c:formatCode>
                <c:ptCount val="5"/>
                <c:pt idx="0">
                  <c:v>13.798769624824882</c:v>
                </c:pt>
                <c:pt idx="1">
                  <c:v>12.815093415169551</c:v>
                </c:pt>
                <c:pt idx="2">
                  <c:v>12.615485218136307</c:v>
                </c:pt>
                <c:pt idx="3">
                  <c:v>12.78402805359212</c:v>
                </c:pt>
                <c:pt idx="4">
                  <c:v>14.601750061906099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AC2-4B0E-964B-8579E7B74089}"/>
            </c:ext>
          </c:extLst>
        </c:ser>
        <c:ser>
          <c:idx val="1"/>
          <c:order val="1"/>
          <c:tx>
            <c:strRef>
              <c:f>'Traitement des données'!$D$3</c:f>
              <c:strCache>
                <c:ptCount val="1"/>
                <c:pt idx="0">
                  <c:v>Note audit 2024</c:v>
                </c:pt>
              </c:strCache>
            </c:strRef>
          </c:tx>
          <c:spPr>
            <a:ln w="28575" cap="rnd">
              <a:solidFill>
                <a:srgbClr val="CCCCC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'Traitement des données'!$B$5:$B$9</c:f>
              <c:strCache>
                <c:ptCount val="5"/>
                <c:pt idx="0">
                  <c:v>Activité</c:v>
                </c:pt>
                <c:pt idx="1">
                  <c:v>Gouvernance</c:v>
                </c:pt>
                <c:pt idx="2">
                  <c:v>Social</c:v>
                </c:pt>
                <c:pt idx="3">
                  <c:v>Environnement</c:v>
                </c:pt>
                <c:pt idx="4">
                  <c:v>Impact local</c:v>
                </c:pt>
              </c:strCache>
              <c:extLst/>
            </c:strRef>
          </c:cat>
          <c:val>
            <c:numRef>
              <c:f>'Traitement des données'!$D$5:$D$9</c:f>
              <c:numCache>
                <c:formatCode>0.00</c:formatCode>
                <c:ptCount val="5"/>
                <c:pt idx="0">
                  <c:v>13.945945945945946</c:v>
                </c:pt>
                <c:pt idx="1">
                  <c:v>13.037974683544304</c:v>
                </c:pt>
                <c:pt idx="2">
                  <c:v>11.435897435897434</c:v>
                </c:pt>
                <c:pt idx="3">
                  <c:v>12.908108108108108</c:v>
                </c:pt>
                <c:pt idx="4">
                  <c:v>15.314285714285713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AC2-4B0E-964B-8579E7B74089}"/>
            </c:ext>
          </c:extLst>
        </c:ser>
        <c:ser>
          <c:idx val="2"/>
          <c:order val="2"/>
          <c:tx>
            <c:strRef>
              <c:f>'Traitement des données'!$E$3</c:f>
              <c:strCache>
                <c:ptCount val="1"/>
                <c:pt idx="0">
                  <c:v>Note Parties Prenantes 2024</c:v>
                </c:pt>
              </c:strCache>
            </c:strRef>
          </c:tx>
          <c:spPr>
            <a:ln w="28575" cap="rnd">
              <a:solidFill>
                <a:srgbClr val="7F7F7F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'Traitement des données'!$B$5:$B$9</c:f>
              <c:strCache>
                <c:ptCount val="5"/>
                <c:pt idx="0">
                  <c:v>Activité</c:v>
                </c:pt>
                <c:pt idx="1">
                  <c:v>Gouvernance</c:v>
                </c:pt>
                <c:pt idx="2">
                  <c:v>Social</c:v>
                </c:pt>
                <c:pt idx="3">
                  <c:v>Environnement</c:v>
                </c:pt>
                <c:pt idx="4">
                  <c:v>Impact local</c:v>
                </c:pt>
              </c:strCache>
              <c:extLst/>
            </c:strRef>
          </c:cat>
          <c:val>
            <c:numRef>
              <c:f>'Traitement des données'!$E$5:$E$9</c:f>
              <c:numCache>
                <c:formatCode>0.00</c:formatCode>
                <c:ptCount val="5"/>
                <c:pt idx="0">
                  <c:v>13.651593303703816</c:v>
                </c:pt>
                <c:pt idx="1">
                  <c:v>12.592212146794798</c:v>
                </c:pt>
                <c:pt idx="2">
                  <c:v>13.795073000375178</c:v>
                </c:pt>
                <c:pt idx="3">
                  <c:v>12.659947999076131</c:v>
                </c:pt>
                <c:pt idx="4">
                  <c:v>13.889214409526483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AC2-4B0E-964B-8579E7B740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5685631"/>
        <c:axId val="1958409039"/>
      </c:radarChart>
      <c:catAx>
        <c:axId val="25685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58409039"/>
        <c:crosses val="autoZero"/>
        <c:auto val="1"/>
        <c:lblAlgn val="ctr"/>
        <c:lblOffset val="100"/>
        <c:noMultiLvlLbl val="0"/>
      </c:catAx>
      <c:valAx>
        <c:axId val="1958409039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68563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1001519546898E-2"/>
          <c:y val="0.15707866525767458"/>
          <c:w val="0.64582124602845703"/>
          <c:h val="0.73819709282886481"/>
        </c:manualLayout>
      </c:layout>
      <c:doughnutChart>
        <c:varyColors val="1"/>
        <c:ser>
          <c:idx val="6"/>
          <c:order val="6"/>
          <c:tx>
            <c:strRef>
              <c:f>'Traitement des données'!$I$14</c:f>
              <c:strCache>
                <c:ptCount val="1"/>
                <c:pt idx="0">
                  <c:v>Nb</c:v>
                </c:pt>
              </c:strCache>
            </c:strRef>
          </c:tx>
          <c:dPt>
            <c:idx val="0"/>
            <c:bubble3D val="0"/>
            <c:spPr>
              <a:solidFill>
                <a:srgbClr val="007F92"/>
              </a:solidFill>
            </c:spPr>
            <c:extLst>
              <c:ext xmlns:c16="http://schemas.microsoft.com/office/drawing/2014/chart" uri="{C3380CC4-5D6E-409C-BE32-E72D297353CC}">
                <c16:uniqueId val="{00000001-91F7-48AB-AB27-7B2BEA5F2FA5}"/>
              </c:ext>
            </c:extLst>
          </c:dPt>
          <c:dPt>
            <c:idx val="1"/>
            <c:bubble3D val="0"/>
            <c:spPr>
              <a:solidFill>
                <a:srgbClr val="44546A"/>
              </a:solidFill>
            </c:spPr>
            <c:extLst>
              <c:ext xmlns:c16="http://schemas.microsoft.com/office/drawing/2014/chart" uri="{C3380CC4-5D6E-409C-BE32-E72D297353CC}">
                <c16:uniqueId val="{00000003-91F7-48AB-AB27-7B2BEA5F2FA5}"/>
              </c:ext>
            </c:extLst>
          </c:dPt>
          <c:dPt>
            <c:idx val="2"/>
            <c:bubble3D val="0"/>
            <c:spPr>
              <a:solidFill>
                <a:srgbClr val="FF5349"/>
              </a:solidFill>
            </c:spPr>
            <c:extLst>
              <c:ext xmlns:c16="http://schemas.microsoft.com/office/drawing/2014/chart" uri="{C3380CC4-5D6E-409C-BE32-E72D297353CC}">
                <c16:uniqueId val="{00000005-91F7-48AB-AB27-7B2BEA5F2FA5}"/>
              </c:ext>
            </c:extLst>
          </c:dPt>
          <c:dPt>
            <c:idx val="3"/>
            <c:bubble3D val="0"/>
            <c:spPr>
              <a:solidFill>
                <a:srgbClr val="147065"/>
              </a:solidFill>
            </c:spPr>
            <c:extLst>
              <c:ext xmlns:c16="http://schemas.microsoft.com/office/drawing/2014/chart" uri="{C3380CC4-5D6E-409C-BE32-E72D297353CC}">
                <c16:uniqueId val="{00000007-91F7-48AB-AB27-7B2BEA5F2FA5}"/>
              </c:ext>
            </c:extLst>
          </c:dPt>
          <c:dPt>
            <c:idx val="4"/>
            <c:bubble3D val="0"/>
            <c:spPr>
              <a:solidFill>
                <a:srgbClr val="24ACA3"/>
              </a:solidFill>
            </c:spPr>
            <c:extLst>
              <c:ext xmlns:c16="http://schemas.microsoft.com/office/drawing/2014/chart" uri="{C3380CC4-5D6E-409C-BE32-E72D297353CC}">
                <c16:uniqueId val="{00000009-91F7-48AB-AB27-7B2BEA5F2FA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1F7-48AB-AB27-7B2BEA5F2FA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1F7-48AB-AB27-7B2BEA5F2FA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1F7-48AB-AB27-7B2BEA5F2FA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1F7-48AB-AB27-7B2BEA5F2FA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1F7-48AB-AB27-7B2BEA5F2F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'Traitement des données'!$B$15:$B$19</c:f>
              <c:strCache>
                <c:ptCount val="5"/>
                <c:pt idx="0">
                  <c:v>Activité</c:v>
                </c:pt>
                <c:pt idx="1">
                  <c:v>Gouvernance</c:v>
                </c:pt>
                <c:pt idx="2">
                  <c:v>Social</c:v>
                </c:pt>
                <c:pt idx="3">
                  <c:v>Environnement</c:v>
                </c:pt>
                <c:pt idx="4">
                  <c:v>Sociétal</c:v>
                </c:pt>
              </c:strCache>
            </c:strRef>
          </c:cat>
          <c:val>
            <c:numRef>
              <c:f>'Traitement des données'!$I$15:$I$19</c:f>
              <c:numCache>
                <c:formatCode>General</c:formatCode>
                <c:ptCount val="5"/>
                <c:pt idx="0">
                  <c:v>190</c:v>
                </c:pt>
                <c:pt idx="1">
                  <c:v>60</c:v>
                </c:pt>
                <c:pt idx="2">
                  <c:v>65</c:v>
                </c:pt>
                <c:pt idx="3">
                  <c:v>183</c:v>
                </c:pt>
                <c:pt idx="4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F7-48AB-AB27-7B2BEA5F2F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'Traitement des données'!$C$14</c15:sqref>
                        </c15:formulaRef>
                      </c:ext>
                    </c:extLst>
                    <c:strCache>
                      <c:ptCount val="1"/>
                      <c:pt idx="0">
                        <c:v>Nb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'Traitement des données'!$C$15:$C$19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91F7-48AB-AB27-7B2BEA5F2FA5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données'!$D$14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données'!$D$15:$D$19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1F7-48AB-AB27-7B2BEA5F2FA5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données'!$E$14</c15:sqref>
                        </c15:formulaRef>
                      </c:ext>
                    </c:extLst>
                    <c:strCache>
                      <c:ptCount val="1"/>
                      <c:pt idx="0">
                        <c:v>Nb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données'!$E$15:$E$19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1F7-48AB-AB27-7B2BEA5F2FA5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données'!$F$14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données'!$F$15:$F$19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1F7-48AB-AB27-7B2BEA5F2FA5}"/>
                  </c:ext>
                </c:extLst>
              </c15:ser>
            </c15:filteredPieSeries>
            <c15:filteredPi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données'!$G$14</c15:sqref>
                        </c15:formulaRef>
                      </c:ext>
                    </c:extLst>
                    <c:strCache>
                      <c:ptCount val="1"/>
                      <c:pt idx="0">
                        <c:v>Nb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données'!$G$15:$G$19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1F7-48AB-AB27-7B2BEA5F2FA5}"/>
                  </c:ext>
                </c:extLst>
              </c15:ser>
            </c15:filteredPieSeries>
            <c15:filteredPi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données'!$H$14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données'!$H$15:$H$19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1F7-48AB-AB27-7B2BEA5F2FA5}"/>
                  </c:ext>
                </c:extLst>
              </c15:ser>
            </c15:filteredPieSeries>
            <c15:filteredPi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données'!$J$14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données'!$B$15:$B$19</c15:sqref>
                        </c15:formulaRef>
                      </c:ext>
                    </c:extLst>
                    <c:strCache>
                      <c:ptCount val="5"/>
                      <c:pt idx="0">
                        <c:v>Activité</c:v>
                      </c:pt>
                      <c:pt idx="1">
                        <c:v>Gouvernance</c:v>
                      </c:pt>
                      <c:pt idx="2">
                        <c:v>Social</c:v>
                      </c:pt>
                      <c:pt idx="3">
                        <c:v>Environnement</c:v>
                      </c:pt>
                      <c:pt idx="4">
                        <c:v>Sociétal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'Traitement des données'!$J$15:$J$19</c15:sqref>
                        </c15:formulaRef>
                      </c:ext>
                    </c:extLst>
                    <c:numCache>
                      <c:formatCode>0%</c:formatCode>
                      <c:ptCount val="5"/>
                      <c:pt idx="0">
                        <c:v>0.3</c:v>
                      </c:pt>
                      <c:pt idx="1">
                        <c:v>8.9153046062407135E-2</c:v>
                      </c:pt>
                      <c:pt idx="2">
                        <c:v>9.658246656760773E-2</c:v>
                      </c:pt>
                      <c:pt idx="3">
                        <c:v>0.26</c:v>
                      </c:pt>
                      <c:pt idx="4">
                        <c:v>0.25854383358098071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1F7-48AB-AB27-7B2BEA5F2FA5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vert="horz"/>
          <a:lstStyle/>
          <a:p>
            <a:pPr rtl="0">
              <a:defRPr/>
            </a:pPr>
            <a:endParaRPr lang="fr-FR"/>
          </a:p>
        </c:txPr>
      </c:legendEntry>
      <c:legendEntry>
        <c:idx val="1"/>
        <c:txPr>
          <a:bodyPr rot="0" vert="horz"/>
          <a:lstStyle/>
          <a:p>
            <a:pPr rtl="0">
              <a:defRPr/>
            </a:pPr>
            <a:endParaRPr lang="fr-FR"/>
          </a:p>
        </c:txPr>
      </c:legendEntry>
      <c:legendEntry>
        <c:idx val="2"/>
        <c:txPr>
          <a:bodyPr rot="0" vert="horz"/>
          <a:lstStyle/>
          <a:p>
            <a:pPr rtl="0">
              <a:defRPr/>
            </a:pPr>
            <a:endParaRPr lang="fr-FR"/>
          </a:p>
        </c:txPr>
      </c:legendEntry>
      <c:legendEntry>
        <c:idx val="3"/>
        <c:txPr>
          <a:bodyPr rot="0" vert="horz"/>
          <a:lstStyle/>
          <a:p>
            <a:pPr rtl="0">
              <a:defRPr/>
            </a:pPr>
            <a:endParaRPr lang="fr-FR"/>
          </a:p>
        </c:txPr>
      </c:legendEntry>
      <c:legendEntry>
        <c:idx val="4"/>
        <c:txPr>
          <a:bodyPr rot="0" vert="horz"/>
          <a:lstStyle/>
          <a:p>
            <a:pPr rtl="0">
              <a:defRPr/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vert="horz"/>
        <a:lstStyle/>
        <a:p>
          <a:pPr rtl="0">
            <a:defRPr/>
          </a:pPr>
          <a:endParaRPr lang="fr-FR"/>
        </a:p>
      </c:txPr>
    </c:legend>
    <c:plotVisOnly val="1"/>
    <c:dispBlanksAs val="gap"/>
    <c:showDLblsOverMax val="0"/>
    <c:extLst/>
  </c:chart>
  <c:spPr>
    <a:noFill/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E4EB36_E3CE49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EA8374-5834-4AFE-AFCF-C87B93AD1A5E}" authorId="{8EDCFB14-FDAE-71E4-8A3C-AC864D37FAF0}" created="2025-01-27T18:24:40.687">
    <pc:sldMkLst xmlns:pc="http://schemas.microsoft.com/office/powerpoint/2013/main/command">
      <pc:docMk/>
      <pc:sldMk cId="3821947137" sldId="2145708854"/>
    </pc:sldMkLst>
    <p188:txBody>
      <a:bodyPr/>
      <a:lstStyle/>
      <a:p>
        <a:r>
          <a:rPr lang="fr-FR"/>
          <a:t>Ajouter photo + titre de Catherine Gallais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F6ECA55-825B-40C4-AA80-03964DC4EE0C}" type="datetime1">
              <a:rPr lang="fr-FR" noProof="0" smtClean="0"/>
              <a:t>29/01/2025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4350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9464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A1AE-EBF6-643A-6D9F-5E18E640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F7BDA5-28EE-92C3-6B7C-C747CBC97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CD3D59-E250-0BDF-407B-0CE0F3B64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C2ED70-E5B9-33E0-1122-9996D989A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27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887628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52CD1-FDA7-064D-72B6-608B14A3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4E60AA-B12B-05CE-A5BD-85B77BE70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4562B9-B6B0-C32C-8909-2FA3EB95C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A81013-2A71-7BEA-5AAE-ECFADE097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28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5221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EF085-7D1B-9DE9-65EB-21F782BC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02191D-2BA3-B77C-FD3E-C85521C64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3146FE-DB35-1970-9625-0DE32A5AB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52F40C-F457-1BD8-A472-0EB26DCB0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8496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985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8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56621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10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47935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15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67661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que la RSE ne soit pas un sport de riche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EC646-3F58-E848-83B0-E41C5C8393EC}" type="slidenum">
              <a:rPr lang="fr-US" smtClean="0"/>
              <a:t>16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57067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2339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D63D4-0A7A-5B15-008B-88AD1687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9372C2-D6E7-D041-4F50-926A785E3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AD38314-45DF-224C-ACDD-2881266B6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Où se retrouver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538A0D-27F6-2DA0-E339-2A9EF381E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6121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3E4E-8BAB-04BE-FA77-39FF86244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6D385A-203D-461D-0FC3-F14AA4C2A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FE5731-2E50-4F7D-A30D-3D0BE145B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D48A39-64C3-23DF-DF3B-00A7E2A89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0795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11" name="Forme libre 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12" name="Forme libre 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6312" y="4581206"/>
            <a:ext cx="1829992" cy="303433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Entreprise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7447708" y="4110894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0135E2A-EE6E-4218-A67A-16CF0CD80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6003">
            <a:off x="58415" y="2704139"/>
            <a:ext cx="3543159" cy="3748859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392116E-C898-4CBF-ADF5-64141272DB2C}"/>
              </a:ext>
            </a:extLst>
          </p:cNvPr>
          <p:cNvSpPr txBox="1">
            <a:spLocks/>
          </p:cNvSpPr>
          <p:nvPr userDrawn="1"/>
        </p:nvSpPr>
        <p:spPr>
          <a:xfrm>
            <a:off x="2429570" y="828675"/>
            <a:ext cx="9238716" cy="1514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5400"/>
              <a:t>Rapport Programme </a:t>
            </a:r>
            <a:br>
              <a:rPr lang="fr-FR" sz="5400"/>
            </a:br>
            <a:r>
              <a:rPr lang="fr-FR" sz="5400"/>
              <a:t>de Labellisation RSE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74716C-B02D-4845-812C-EA97420725CA}"/>
              </a:ext>
            </a:extLst>
          </p:cNvPr>
          <p:cNvSpPr txBox="1"/>
          <p:nvPr userDrawn="1"/>
        </p:nvSpPr>
        <p:spPr>
          <a:xfrm>
            <a:off x="6379180" y="4515307"/>
            <a:ext cx="314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bg1"/>
                </a:solidFill>
              </a:rPr>
              <a:t>Rapport labellisation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F1209234-6EAB-409D-8701-64906F9C91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23845" y="2439458"/>
            <a:ext cx="2981325" cy="13239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r-FR"/>
              <a:t>Logo entreprise</a:t>
            </a:r>
            <a:endParaRPr lang="en-US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0AADDA9-8EC7-45C3-82E7-ACD2080B8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1799" y="5048250"/>
            <a:ext cx="3629025" cy="36933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sz="1800"/>
              <a:t>Insérer la date de la labellisation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chemeClr val="accent5"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9" name="Tableau 9">
            <a:extLst>
              <a:ext uri="{FF2B5EF4-FFF2-40B4-BE49-F238E27FC236}">
                <a16:creationId xmlns:a16="http://schemas.microsoft.com/office/drawing/2014/main" id="{D89BDD04-13B2-4620-A228-D8FC7498A50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43200386"/>
              </p:ext>
            </p:extLst>
          </p:nvPr>
        </p:nvGraphicFramePr>
        <p:xfrm>
          <a:off x="3981194" y="455162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  <p:graphicFrame>
        <p:nvGraphicFramePr>
          <p:cNvPr id="34" name="Tableau 9">
            <a:extLst>
              <a:ext uri="{FF2B5EF4-FFF2-40B4-BE49-F238E27FC236}">
                <a16:creationId xmlns:a16="http://schemas.microsoft.com/office/drawing/2014/main" id="{CE8BD4A5-7559-4CE4-B23D-D5464693042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86485665"/>
              </p:ext>
            </p:extLst>
          </p:nvPr>
        </p:nvGraphicFramePr>
        <p:xfrm>
          <a:off x="3964768" y="3667584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F2BFA21-36A8-46BD-8D10-A2B5D7E3D5B6}"/>
              </a:ext>
            </a:extLst>
          </p:cNvPr>
          <p:cNvSpPr/>
          <p:nvPr userDrawn="1"/>
        </p:nvSpPr>
        <p:spPr>
          <a:xfrm>
            <a:off x="3646959" y="3417512"/>
            <a:ext cx="8564077" cy="45719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0CC87-4929-4484-8269-3C627446A9BD}"/>
              </a:ext>
            </a:extLst>
          </p:cNvPr>
          <p:cNvSpPr/>
          <p:nvPr userDrawn="1"/>
        </p:nvSpPr>
        <p:spPr>
          <a:xfrm>
            <a:off x="3646960" y="1438606"/>
            <a:ext cx="45720" cy="1999395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08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chemeClr val="tx2"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9" name="Tableau 9">
            <a:extLst>
              <a:ext uri="{FF2B5EF4-FFF2-40B4-BE49-F238E27FC236}">
                <a16:creationId xmlns:a16="http://schemas.microsoft.com/office/drawing/2014/main" id="{D89BDD04-13B2-4620-A228-D8FC7498A50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26518337"/>
              </p:ext>
            </p:extLst>
          </p:nvPr>
        </p:nvGraphicFramePr>
        <p:xfrm>
          <a:off x="3981194" y="455162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  <p:graphicFrame>
        <p:nvGraphicFramePr>
          <p:cNvPr id="34" name="Tableau 9">
            <a:extLst>
              <a:ext uri="{FF2B5EF4-FFF2-40B4-BE49-F238E27FC236}">
                <a16:creationId xmlns:a16="http://schemas.microsoft.com/office/drawing/2014/main" id="{CE8BD4A5-7559-4CE4-B23D-D5464693042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65456287"/>
              </p:ext>
            </p:extLst>
          </p:nvPr>
        </p:nvGraphicFramePr>
        <p:xfrm>
          <a:off x="3964768" y="3667584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A3CAD99-8273-40FE-81B3-0385464E47FC}"/>
              </a:ext>
            </a:extLst>
          </p:cNvPr>
          <p:cNvSpPr/>
          <p:nvPr userDrawn="1"/>
        </p:nvSpPr>
        <p:spPr>
          <a:xfrm>
            <a:off x="3646959" y="3417512"/>
            <a:ext cx="8564077" cy="45719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98FB6-45A8-4F06-A9D0-52B32F16FFBA}"/>
              </a:ext>
            </a:extLst>
          </p:cNvPr>
          <p:cNvSpPr/>
          <p:nvPr userDrawn="1"/>
        </p:nvSpPr>
        <p:spPr>
          <a:xfrm>
            <a:off x="3646960" y="1438606"/>
            <a:ext cx="45720" cy="1999395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505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ableau 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2"/>
            <a:ext cx="10287000" cy="2593109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 tableau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AC0E917F-BC7D-4422-A08E-161501F5AE6B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F0221F-6768-43DE-84A7-3F07BF45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10694576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476502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0" name="Zone de texte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9" y="-118985"/>
            <a:ext cx="15893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20000" b="1" noProof="0">
                <a:solidFill>
                  <a:schemeClr val="bg1"/>
                </a:solidFill>
              </a:rPr>
              <a:t>« 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9" cy="3235602"/>
            <a:chOff x="5612972" y="1"/>
            <a:chExt cx="6615961" cy="3672246"/>
          </a:xfrm>
        </p:grpSpPr>
        <p:sp>
          <p:nvSpPr>
            <p:cNvPr id="19" name="Forme automatiqu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0" name="Forme libre 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1" name="Forme libre 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2" name="Forme libre 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 userDrawn="1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’image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Espace réservé d’image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72" name="Espace réservé du texte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3" name="Espace réservé du texte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7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4" name="Espace réservé du texte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3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5" name="Espace réservé du texte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3" y="4986747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6" name="Espace réservé du texte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5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7" name="Espace réservé du texte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5" y="4986747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8" name="Espace réservé du texte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5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79" name="Espace réservé du texte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5" y="4986747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9" cy="3235602"/>
            <a:chOff x="5612972" y="1"/>
            <a:chExt cx="6615961" cy="3672246"/>
          </a:xfrm>
        </p:grpSpPr>
        <p:sp>
          <p:nvSpPr>
            <p:cNvPr id="28" name="Forme automatiqu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30" name="Forme libre 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  <p:sp>
        <p:nvSpPr>
          <p:cNvPr id="66" name="Espace réservé d’image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69" name="Espace réservé d’image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4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92103E55-A9A3-4D93-B60F-F23594342DEA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46B47BBD-1767-4850-899B-68AC55C5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9865901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2492761-A752-43AB-9722-15DD68FD09FF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64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4" y="2213783"/>
            <a:ext cx="11103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space réservé du texte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97" name="Espace réservé du texte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8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2" name="Espace réservé du texte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3" name="Espace réservé du texte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10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106" name="Espace réservé du texte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7" name="Espace réservé du texte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10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108" name="Espace réservé du texte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09" name="Espace réservé du texte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8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4" y="388324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1" y="3892014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8" y="388324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6" y="3892014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A28324AB-2FD4-45BE-AF4D-7383884D3322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>
              <a:latin typeface="+mn-lt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E894B104-E579-4B8B-8C72-A3568253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9837326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DF2E752-D6FB-458C-A517-427E939A1787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64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8416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547" y="1710292"/>
            <a:ext cx="482717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74224" y="1710292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547" y="2208454"/>
            <a:ext cx="4827179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4225" y="2208454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74224" y="1348416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645359A-0831-4F53-9B76-98B4927FDA58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19B72D8-4DDB-4698-A801-26DCA17E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9465851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5736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400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36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70852" y="1348416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852" y="1709464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0852" y="2208454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87724" y="1709464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87725" y="2208454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205370" y="1709464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05370" y="2208454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87724" y="1348416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205369" y="1348416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C6288466-8D88-4E34-AAEC-DD4F94D8780C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C390AF9-5362-49FD-B743-42542B54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8827676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capitulatif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1" y="1376251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1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orme libre 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17" name="Forme libre 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18" name="Forme libre 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1" y="228600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3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1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1" y="4646999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3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C51EE2EC-99B5-4773-BA40-B855AAF653DA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2178C198-0A49-4AD3-A38A-B438A837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8865776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5736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400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36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1" y="5102065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5" y="3591100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5" y="2173660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ce réservé d’image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  <p:pic>
        <p:nvPicPr>
          <p:cNvPr id="2" name="Image 1" descr="Une image contenant logo&#10;&#10;Description générée automatiquement">
            <a:extLst>
              <a:ext uri="{FF2B5EF4-FFF2-40B4-BE49-F238E27FC236}">
                <a16:creationId xmlns:a16="http://schemas.microsoft.com/office/drawing/2014/main" id="{A1A7BC05-C3E4-BC7F-E066-5D5CC0F7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087" y="0"/>
            <a:ext cx="684913" cy="6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6547522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u texte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1648444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Sommaire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69C78329-F967-4CEA-A59F-5F7BBAF0BBEE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fr-FR"/>
              <a:t>Positive Workplace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>
              <a:latin typeface="+mn-lt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CD9D8B-2FAF-49D4-BF12-E92985353239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64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8FD8A1B-52AD-6D4F-61D7-61B301E06E75}"/>
              </a:ext>
            </a:extLst>
          </p:cNvPr>
          <p:cNvSpPr/>
          <p:nvPr userDrawn="1"/>
        </p:nvSpPr>
        <p:spPr>
          <a:xfrm>
            <a:off x="-9625" y="0"/>
            <a:ext cx="12201625" cy="6858000"/>
          </a:xfrm>
          <a:prstGeom prst="rect">
            <a:avLst/>
          </a:prstGeom>
          <a:solidFill>
            <a:srgbClr val="FFDA00"/>
          </a:solidFill>
          <a:ln>
            <a:solidFill>
              <a:srgbClr val="FFD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A0EB51-D67D-164D-AA0D-958B5A0C0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660" y="2725725"/>
            <a:ext cx="9144000" cy="2387600"/>
          </a:xfrm>
        </p:spPr>
        <p:txBody>
          <a:bodyPr anchor="b">
            <a:normAutofit/>
          </a:bodyPr>
          <a:lstStyle>
            <a:lvl1pPr algn="l">
              <a:defRPr sz="45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762A72-702D-C668-9ECB-9C1268D4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660" y="52054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7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447E1E-09A8-BDBF-F984-F0BA035F8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325" y="573541"/>
            <a:ext cx="2724715" cy="9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D7C61E-D6E6-FE88-5102-581D76FCF9B4}"/>
              </a:ext>
            </a:extLst>
          </p:cNvPr>
          <p:cNvSpPr/>
          <p:nvPr userDrawn="1"/>
        </p:nvSpPr>
        <p:spPr>
          <a:xfrm>
            <a:off x="0" y="595629"/>
            <a:ext cx="5760720" cy="5760720"/>
          </a:xfrm>
          <a:prstGeom prst="rect">
            <a:avLst/>
          </a:prstGeom>
          <a:solidFill>
            <a:srgbClr val="FFDA00"/>
          </a:solidFill>
          <a:ln>
            <a:solidFill>
              <a:srgbClr val="FFD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2093C6-50B2-F509-A495-0DCBE4D9F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150" y="876299"/>
            <a:ext cx="1022350" cy="5365273"/>
          </a:xfrm>
        </p:spPr>
        <p:txBody>
          <a:bodyPr anchor="t">
            <a:normAutofit/>
          </a:bodyPr>
          <a:lstStyle>
            <a:lvl1pPr algn="r">
              <a:lnSpc>
                <a:spcPct val="100000"/>
              </a:lnSpc>
              <a:spcBef>
                <a:spcPts val="1000"/>
              </a:spcBef>
              <a:spcAft>
                <a:spcPts val="100"/>
              </a:spcAft>
              <a:defRPr sz="3400" b="1" i="0">
                <a:solidFill>
                  <a:srgbClr val="FFDA0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</a:t>
            </a:r>
            <a:br>
              <a:rPr lang="fr-FR"/>
            </a:br>
            <a:r>
              <a:rPr lang="fr-FR"/>
              <a:t>0000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01311-F0BA-FCF8-213C-9B147B57B78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7200" y="1047114"/>
            <a:ext cx="4590314" cy="53652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>
                <a:latin typeface="Poppins SemiBold" pitchFamily="2" charset="77"/>
                <a:cs typeface="Poppins SemiBold" pitchFamily="2" charset="77"/>
              </a:defRPr>
            </a:lvl2pPr>
            <a:lvl3pPr marL="914400" indent="0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>
                <a:latin typeface="Poppins SemiBold" pitchFamily="2" charset="77"/>
                <a:cs typeface="Poppins SemiBold" pitchFamily="2" charset="77"/>
              </a:defRPr>
            </a:lvl3pPr>
            <a:lvl4pPr marL="1371600" indent="0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>
                <a:latin typeface="Poppins SemiBold" pitchFamily="2" charset="77"/>
                <a:cs typeface="Poppins SemiBold" pitchFamily="2" charset="77"/>
              </a:defRPr>
            </a:lvl4pPr>
            <a:lvl5pPr marL="1828800" indent="0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>
                <a:latin typeface="Poppins SemiBold" pitchFamily="2" charset="77"/>
                <a:cs typeface="Poppins SemiBold" pitchFamily="2" charset="77"/>
              </a:defRPr>
            </a:lvl5pPr>
          </a:lstStyle>
          <a:p>
            <a:pPr lvl="0"/>
            <a:r>
              <a:rPr lang="en-US"/>
              <a:t>/ </a:t>
            </a:r>
            <a:r>
              <a:rPr lang="en-US" err="1"/>
              <a:t>Titre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lvl="0"/>
            <a:r>
              <a:rPr lang="en-US"/>
              <a:t>/ </a:t>
            </a:r>
            <a:r>
              <a:rPr lang="en-US" err="1"/>
              <a:t>Titre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/ </a:t>
            </a:r>
            <a:r>
              <a:rPr lang="en-US" err="1"/>
              <a:t>Titre</a:t>
            </a:r>
            <a:endParaRPr lang="fr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DE0CAD-39A8-5B90-84CB-7BCA91FF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74AD2120-5BF2-3A41-B720-A208320D0FAB}" type="datetime1">
              <a:rPr lang="fr-FR" smtClean="0"/>
              <a:t>29/01/2025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6205BA-69D2-54E7-E97D-D0649349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6650" y="6356349"/>
            <a:ext cx="4114800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8E781B-6513-4090-D57B-3A2AF0F5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47A63CBC-3BCF-154D-1207-7E2D662F671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55052" y="3150827"/>
            <a:ext cx="2831364" cy="816215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/>
              <a:t>SOMMAIRE</a:t>
            </a:r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774970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07FBC3-C171-5EA3-BFD4-BBF177ECCEF7}"/>
              </a:ext>
            </a:extLst>
          </p:cNvPr>
          <p:cNvSpPr/>
          <p:nvPr userDrawn="1"/>
        </p:nvSpPr>
        <p:spPr>
          <a:xfrm>
            <a:off x="955964" y="0"/>
            <a:ext cx="11236036" cy="5910689"/>
          </a:xfrm>
          <a:prstGeom prst="rect">
            <a:avLst/>
          </a:prstGeom>
          <a:solidFill>
            <a:srgbClr val="FFDA00"/>
          </a:solidFill>
          <a:ln>
            <a:solidFill>
              <a:srgbClr val="FFD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US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072A93-0443-96F9-D0AF-C068DDDF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5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CF3D6E-D841-02E0-8B6F-E35D713CA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0" y="4589464"/>
            <a:ext cx="10515600" cy="1321226"/>
          </a:xfrm>
        </p:spPr>
        <p:txBody>
          <a:bodyPr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BACF24-CEFD-358A-7B83-EC29CB89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04358980-F3F0-0049-A78F-2D7763F78908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D02D1-9AB4-41D3-7FD7-7C906358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6200" y="6356350"/>
            <a:ext cx="4114800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46C55D-B785-984F-B74C-110DFBB3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8CEEEE-F1C0-0E15-7FCF-DCE889228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573541"/>
            <a:ext cx="968664" cy="9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6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788" y="1820409"/>
            <a:ext cx="10515600" cy="3684588"/>
          </a:xfrm>
        </p:spPr>
        <p:txBody>
          <a:bodyPr/>
          <a:lstStyle>
            <a:lvl1pPr marL="0" indent="0">
              <a:buFontTx/>
              <a:buNone/>
              <a:defRPr sz="2000" b="1" i="0"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1000"/>
              </a:spcBef>
              <a:buFontTx/>
              <a:buNone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3pPr>
            <a:lvl4pPr marL="0" indent="0">
              <a:spcBef>
                <a:spcPts val="800"/>
              </a:spcBef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-182880"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31520" indent="-182880"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73152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7pPr>
          </a:lstStyle>
          <a:p>
            <a:pPr lvl="0"/>
            <a:r>
              <a:rPr lang="fr-FR"/>
              <a:t>Premier niveau de titre</a:t>
            </a:r>
          </a:p>
          <a:p>
            <a:pPr lvl="1"/>
            <a:r>
              <a:rPr lang="fr-FR"/>
              <a:t>Premier niveau de texte</a:t>
            </a:r>
          </a:p>
          <a:p>
            <a:pPr lvl="2"/>
            <a:r>
              <a:rPr lang="fr-FR"/>
              <a:t>Deuxième niveau de titre</a:t>
            </a:r>
          </a:p>
          <a:p>
            <a:pPr lvl="3"/>
            <a:r>
              <a:rPr lang="fr-FR"/>
              <a:t>Deuxième niveau de texte</a:t>
            </a:r>
          </a:p>
          <a:p>
            <a:pPr lvl="4"/>
            <a:r>
              <a:rPr lang="fr-FR"/>
              <a:t>Troisième niveau de titre</a:t>
            </a:r>
          </a:p>
          <a:p>
            <a:pPr lvl="5"/>
            <a:r>
              <a:rPr lang="fr-FR"/>
              <a:t>Quatrième niveau de titre</a:t>
            </a:r>
          </a:p>
          <a:p>
            <a:pPr lvl="6"/>
            <a:r>
              <a:rPr lang="fr-FR"/>
              <a:t>Quatrième niveau de texte</a:t>
            </a:r>
          </a:p>
          <a:p>
            <a:pPr lvl="6"/>
            <a:endParaRPr lang="fr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649200" y="2419350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BC70D1C9-2416-4B42-9827-5E41B9747E0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788" y="1820409"/>
            <a:ext cx="10515600" cy="3684588"/>
          </a:xfrm>
        </p:spPr>
        <p:txBody>
          <a:bodyPr numCol="2"/>
          <a:lstStyle>
            <a:lvl1pPr marL="0" indent="0">
              <a:buFontTx/>
              <a:buNone/>
              <a:defRPr sz="2000" b="1" i="0"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1000"/>
              </a:spcBef>
              <a:buFontTx/>
              <a:buNone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3pPr>
            <a:lvl4pPr marL="0" indent="0">
              <a:spcBef>
                <a:spcPts val="800"/>
              </a:spcBef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-182880"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31520" indent="-182880"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73152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7pPr>
          </a:lstStyle>
          <a:p>
            <a:pPr lvl="0"/>
            <a:r>
              <a:rPr lang="fr-FR"/>
              <a:t>Premier niveau de titre</a:t>
            </a:r>
          </a:p>
          <a:p>
            <a:pPr lvl="1"/>
            <a:r>
              <a:rPr lang="fr-FR"/>
              <a:t>Premier niveau de texte</a:t>
            </a:r>
          </a:p>
          <a:p>
            <a:pPr lvl="2"/>
            <a:r>
              <a:rPr lang="fr-FR"/>
              <a:t>Deuxième niveau de titre</a:t>
            </a:r>
          </a:p>
          <a:p>
            <a:pPr lvl="3"/>
            <a:r>
              <a:rPr lang="fr-FR"/>
              <a:t>Deuxième niveau de texte</a:t>
            </a:r>
          </a:p>
          <a:p>
            <a:pPr lvl="4"/>
            <a:r>
              <a:rPr lang="fr-FR"/>
              <a:t>Troisième niveau de titre</a:t>
            </a:r>
          </a:p>
          <a:p>
            <a:pPr lvl="5"/>
            <a:r>
              <a:rPr lang="fr-FR"/>
              <a:t>Quatrième niveau de titre</a:t>
            </a:r>
          </a:p>
          <a:p>
            <a:pPr lvl="6"/>
            <a:r>
              <a:rPr lang="fr-FR"/>
              <a:t>Quatrième niveau de texte</a:t>
            </a:r>
          </a:p>
          <a:p>
            <a:pPr lvl="6"/>
            <a:endParaRPr lang="fr-FR"/>
          </a:p>
          <a:p>
            <a:pPr lvl="6"/>
            <a:endParaRPr lang="fr-FR"/>
          </a:p>
          <a:p>
            <a:pPr lvl="3"/>
            <a:endParaRPr lang="fr-FR"/>
          </a:p>
          <a:p>
            <a:pPr lvl="3"/>
            <a:endParaRPr lang="fr-FR"/>
          </a:p>
          <a:p>
            <a:pPr lvl="3"/>
            <a:endParaRPr lang="fr-FR"/>
          </a:p>
          <a:p>
            <a:pPr lvl="0"/>
            <a:r>
              <a:rPr lang="fr-FR"/>
              <a:t>Premier niveau de titre</a:t>
            </a:r>
          </a:p>
          <a:p>
            <a:pPr lvl="1"/>
            <a:r>
              <a:rPr lang="fr-FR"/>
              <a:t>Premier niveau de texte</a:t>
            </a:r>
          </a:p>
          <a:p>
            <a:pPr lvl="2"/>
            <a:r>
              <a:rPr lang="fr-FR"/>
              <a:t>Deuxième niveau de titre</a:t>
            </a:r>
          </a:p>
          <a:p>
            <a:pPr lvl="3"/>
            <a:r>
              <a:rPr lang="fr-FR"/>
              <a:t>Deuxième niveau de texte</a:t>
            </a:r>
          </a:p>
          <a:p>
            <a:pPr lvl="4"/>
            <a:r>
              <a:rPr lang="fr-FR"/>
              <a:t>Troisième niveau de titre</a:t>
            </a:r>
          </a:p>
          <a:p>
            <a:pPr lvl="5"/>
            <a:r>
              <a:rPr lang="fr-FR"/>
              <a:t>Quatrième niveau de titre</a:t>
            </a:r>
          </a:p>
          <a:p>
            <a:pPr lvl="6"/>
            <a:r>
              <a:rPr lang="fr-FR"/>
              <a:t>Quatrième niveau de texte</a:t>
            </a:r>
          </a:p>
          <a:p>
            <a:pPr lvl="6"/>
            <a:endParaRPr lang="fr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649200" y="2419350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7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788" y="1820409"/>
            <a:ext cx="5002212" cy="3684588"/>
          </a:xfrm>
        </p:spPr>
        <p:txBody>
          <a:bodyPr numCol="1"/>
          <a:lstStyle>
            <a:lvl1pPr marL="0" indent="0">
              <a:buFontTx/>
              <a:buNone/>
              <a:defRPr sz="2000" b="1" i="0"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1000"/>
              </a:spcBef>
              <a:buFontTx/>
              <a:buNone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3pPr>
            <a:lvl4pPr marL="0" indent="0">
              <a:spcBef>
                <a:spcPts val="800"/>
              </a:spcBef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-182880"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31520" indent="-182880"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73152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7pPr>
          </a:lstStyle>
          <a:p>
            <a:pPr lvl="0"/>
            <a:r>
              <a:rPr lang="fr-FR"/>
              <a:t>Premier niveau de titre</a:t>
            </a:r>
          </a:p>
          <a:p>
            <a:pPr lvl="1"/>
            <a:r>
              <a:rPr lang="fr-FR"/>
              <a:t>Premier niveau de texte</a:t>
            </a:r>
          </a:p>
          <a:p>
            <a:pPr lvl="2"/>
            <a:r>
              <a:rPr lang="fr-FR"/>
              <a:t>Deuxième niveau de titre</a:t>
            </a:r>
          </a:p>
          <a:p>
            <a:pPr lvl="3"/>
            <a:r>
              <a:rPr lang="fr-FR"/>
              <a:t>Deuxième niveau de texte</a:t>
            </a:r>
          </a:p>
          <a:p>
            <a:pPr lvl="4"/>
            <a:r>
              <a:rPr lang="fr-FR"/>
              <a:t>Troisième niveau de titre</a:t>
            </a:r>
          </a:p>
          <a:p>
            <a:pPr lvl="5"/>
            <a:r>
              <a:rPr lang="fr-FR"/>
              <a:t>Quatrième niveau de titre</a:t>
            </a:r>
          </a:p>
          <a:p>
            <a:pPr lvl="6"/>
            <a:r>
              <a:rPr lang="fr-FR"/>
              <a:t>Quatrième niveau de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788" y="1837418"/>
            <a:ext cx="4114800" cy="411480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5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 - 1 image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788" y="1820409"/>
            <a:ext cx="5002212" cy="3684588"/>
          </a:xfrm>
        </p:spPr>
        <p:txBody>
          <a:bodyPr numCol="1"/>
          <a:lstStyle>
            <a:lvl1pPr marL="0" indent="0">
              <a:buFontTx/>
              <a:buNone/>
              <a:defRPr sz="2000" b="1" i="0"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1000"/>
              </a:spcBef>
              <a:buFontTx/>
              <a:buNone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3pPr>
            <a:lvl4pPr marL="0" indent="0">
              <a:spcBef>
                <a:spcPts val="800"/>
              </a:spcBef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-182880"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31520" indent="-182880"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73152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7pPr>
          </a:lstStyle>
          <a:p>
            <a:pPr lvl="0"/>
            <a:r>
              <a:rPr lang="fr-FR"/>
              <a:t>Premier niveau de titre</a:t>
            </a:r>
          </a:p>
          <a:p>
            <a:pPr lvl="1"/>
            <a:r>
              <a:rPr lang="fr-FR"/>
              <a:t>Premier niveau de texte</a:t>
            </a:r>
          </a:p>
          <a:p>
            <a:pPr lvl="2"/>
            <a:r>
              <a:rPr lang="fr-FR"/>
              <a:t>Deuxième niveau de titre</a:t>
            </a:r>
          </a:p>
          <a:p>
            <a:pPr lvl="3"/>
            <a:r>
              <a:rPr lang="fr-FR"/>
              <a:t>Deuxième niveau de texte</a:t>
            </a:r>
          </a:p>
          <a:p>
            <a:pPr lvl="4"/>
            <a:r>
              <a:rPr lang="fr-FR"/>
              <a:t>Troisième niveau de titre</a:t>
            </a:r>
          </a:p>
          <a:p>
            <a:pPr lvl="5"/>
            <a:r>
              <a:rPr lang="fr-FR"/>
              <a:t>Quatrième niveau de titre</a:t>
            </a:r>
          </a:p>
          <a:p>
            <a:pPr lvl="6"/>
            <a:r>
              <a:rPr lang="fr-FR"/>
              <a:t>Quatrième niveau de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788" y="463095"/>
            <a:ext cx="5878512" cy="5878512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14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788" y="1837418"/>
            <a:ext cx="4114800" cy="41148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2ED44A71-8608-258F-D721-732B3750C2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8300" y="1837418"/>
            <a:ext cx="4114800" cy="411480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920140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13035" y="2244270"/>
            <a:ext cx="3099254" cy="309925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2ED44A71-8608-258F-D721-732B3750C2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7124" y="2244270"/>
            <a:ext cx="3099254" cy="3099254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CCCD3E43-85FD-1D10-248C-33BF2D2042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98946" y="2244270"/>
            <a:ext cx="3099254" cy="3099254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01017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’image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64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ce réservé du texte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1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131C2904-DF94-4D90-AA4D-36FC60DC9FFF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r>
              <a:rPr lang="fr-FR"/>
              <a:t>Positive Workplace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A2D4E68B-BEDC-4972-9E84-5CE1750D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7122701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96770" y="2244270"/>
            <a:ext cx="1832430" cy="183243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FD3A14-F9FF-C542-8EC8-1D778EDD3DEE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2ED44A71-8608-258F-D721-732B3750C2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7124" y="2244270"/>
            <a:ext cx="1832430" cy="183243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CCCD3E43-85FD-1D10-248C-33BF2D2042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66416" y="2244270"/>
            <a:ext cx="1832430" cy="183243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378F7F99-DFE4-DB17-2FE9-5D82BBD1C7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36062" y="2244270"/>
            <a:ext cx="1832430" cy="183243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DC3DF8F7-DB26-7496-4675-EBC1B24214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405708" y="2244270"/>
            <a:ext cx="1832430" cy="183243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B5C3501B-3823-22D0-0A7D-8CE358E5E94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96770" y="4292143"/>
            <a:ext cx="1832430" cy="183243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3BBE2DC3-BBB7-4C22-3D45-EF658504552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27124" y="4292143"/>
            <a:ext cx="1832430" cy="183243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0F7C4D5B-5F67-A1D2-CC80-677F230FE84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266416" y="4292143"/>
            <a:ext cx="1832430" cy="183243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4184E24B-F8C0-86BB-BC14-CF662F24A34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6062" y="4292143"/>
            <a:ext cx="1832430" cy="1832430"/>
          </a:xfrm>
          <a:solidFill>
            <a:srgbClr val="FFDA00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86C69F4E-3177-AF50-DEE7-801B4758B30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405708" y="4292143"/>
            <a:ext cx="1832430" cy="183243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640320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ge de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3788" y="459241"/>
            <a:ext cx="10515600" cy="823459"/>
          </a:xfrm>
        </p:spPr>
        <p:txBody>
          <a:bodyPr anchor="t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Titre de la page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3788" y="1035050"/>
            <a:ext cx="10515600" cy="479426"/>
          </a:xfrm>
        </p:spPr>
        <p:txBody>
          <a:bodyPr anchor="t">
            <a:normAutofit/>
          </a:bodyPr>
          <a:lstStyle>
            <a:lvl1pPr marL="0" indent="0">
              <a:buNone/>
              <a:defRPr sz="17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Sous-titre de la page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788" y="2505075"/>
            <a:ext cx="10515600" cy="3684588"/>
          </a:xfrm>
        </p:spPr>
        <p:txBody>
          <a:bodyPr/>
          <a:lstStyle>
            <a:lvl1pPr marL="0" indent="0">
              <a:buFontTx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500"/>
              </a:spcBef>
              <a:buFontTx/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2pPr>
            <a:lvl3pPr marL="0" indent="0">
              <a:buClr>
                <a:srgbClr val="FFDA00"/>
              </a:buClr>
              <a:buSzPct val="130000"/>
              <a:buFontTx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-182880"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31520" indent="-182880"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73152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fr-FR"/>
              <a:t>Premier niveau de texte</a:t>
            </a:r>
          </a:p>
          <a:p>
            <a:pPr lvl="1"/>
            <a:r>
              <a:rPr lang="fr-FR"/>
              <a:t>Deuxième niveau de titre</a:t>
            </a:r>
          </a:p>
          <a:p>
            <a:pPr lvl="2"/>
            <a:r>
              <a:rPr lang="fr-FR"/>
              <a:t>Deuxième niveau de texte</a:t>
            </a:r>
          </a:p>
          <a:p>
            <a:pPr lvl="3"/>
            <a:r>
              <a:rPr lang="fr-FR"/>
              <a:t>Troisième niveau de titre</a:t>
            </a:r>
          </a:p>
          <a:p>
            <a:pPr lvl="4"/>
            <a:r>
              <a:rPr lang="fr-FR"/>
              <a:t>Quatrième niveau de titre</a:t>
            </a:r>
          </a:p>
          <a:p>
            <a:pPr lvl="5"/>
            <a:r>
              <a:rPr lang="fr-FR"/>
              <a:t>Quatrième niveau de texte</a:t>
            </a:r>
            <a:endParaRPr lang="fr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F0729D-DC92-A87A-E092-ACA3FC70A88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93788" y="1547926"/>
            <a:ext cx="10515600" cy="646566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Premier niveau de titre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4079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99150" y="6356350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F2A5BF22-5F70-3841-9FD4-129E46495771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356349"/>
            <a:ext cx="2743200" cy="365125"/>
          </a:xfr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EA6C2F69-BFCA-BC4D-9D91-FA6049AD3882}" type="slidenum">
              <a:rPr lang="fr-US" smtClean="0"/>
              <a:pPr/>
              <a:t>‹N°›</a:t>
            </a:fld>
            <a:endParaRPr lang="fr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FA5305-0440-A71C-B0DF-2041C26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459241"/>
            <a:ext cx="828465" cy="82345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75365DA-CD73-7939-37A6-1F6A8CDC8724}"/>
              </a:ext>
            </a:extLst>
          </p:cNvPr>
          <p:cNvCxnSpPr>
            <a:cxnSpLocks/>
          </p:cNvCxnSpPr>
          <p:nvPr userDrawn="1"/>
        </p:nvCxnSpPr>
        <p:spPr>
          <a:xfrm>
            <a:off x="1206500" y="2336800"/>
            <a:ext cx="253048" cy="0"/>
          </a:xfrm>
          <a:prstGeom prst="line">
            <a:avLst/>
          </a:prstGeom>
          <a:ln w="31750">
            <a:solidFill>
              <a:srgbClr val="FFD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957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8FD8A1B-52AD-6D4F-61D7-61B301E06E75}"/>
              </a:ext>
            </a:extLst>
          </p:cNvPr>
          <p:cNvSpPr/>
          <p:nvPr userDrawn="1"/>
        </p:nvSpPr>
        <p:spPr>
          <a:xfrm>
            <a:off x="-9625" y="0"/>
            <a:ext cx="12201625" cy="6858000"/>
          </a:xfrm>
          <a:prstGeom prst="rect">
            <a:avLst/>
          </a:prstGeom>
          <a:solidFill>
            <a:srgbClr val="FFDA00"/>
          </a:solidFill>
          <a:ln>
            <a:solidFill>
              <a:srgbClr val="FFD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A0EB51-D67D-164D-AA0D-958B5A0C0F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6160" y="2717487"/>
            <a:ext cx="4125440" cy="406400"/>
          </a:xfrm>
        </p:spPr>
        <p:txBody>
          <a:bodyPr anchor="b">
            <a:normAutofit/>
          </a:bodyPr>
          <a:lstStyle>
            <a:lvl1pPr algn="l">
              <a:defRPr sz="2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Positive </a:t>
            </a:r>
            <a:r>
              <a:rPr lang="fr-FR" err="1"/>
              <a:t>Company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762A72-702D-C668-9ECB-9C1268D48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6160" y="3167884"/>
            <a:ext cx="4125440" cy="705303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15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6 rue du Parc, 92300 Levallois-Perret</a:t>
            </a:r>
          </a:p>
          <a:p>
            <a:r>
              <a:rPr lang="fr-FR" err="1"/>
              <a:t>www.positive-company.eu</a:t>
            </a:r>
            <a:endParaRPr lang="fr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447E1E-09A8-BDBF-F984-F0BA035F8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325" y="573541"/>
            <a:ext cx="2724715" cy="960805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7E0AFF2-9937-F20D-F5E7-1CCC63B38D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6160" y="4908393"/>
            <a:ext cx="4125440" cy="406400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1pPr>
            <a:lvl2pPr>
              <a:defRPr sz="1800" b="1" i="0">
                <a:latin typeface="Poppins" pitchFamily="2" charset="77"/>
                <a:cs typeface="Poppins" pitchFamily="2" charset="77"/>
              </a:defRPr>
            </a:lvl2pPr>
            <a:lvl3pPr>
              <a:defRPr sz="1800" b="1" i="0">
                <a:latin typeface="Poppins" pitchFamily="2" charset="77"/>
                <a:cs typeface="Poppins" pitchFamily="2" charset="77"/>
              </a:defRPr>
            </a:lvl3pPr>
            <a:lvl4pPr>
              <a:defRPr sz="1800" b="1" i="0">
                <a:latin typeface="Poppins" pitchFamily="2" charset="77"/>
                <a:cs typeface="Poppins" pitchFamily="2" charset="77"/>
              </a:defRPr>
            </a:lvl4pPr>
            <a:lvl5pPr>
              <a:defRPr sz="18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Nom du contact</a:t>
            </a:r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3CE54C72-7B67-6F1D-464E-E7C74E716C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6160" y="5312909"/>
            <a:ext cx="4125440" cy="91440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Coordonnées du contact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A6ADBAC1-58F8-7BEB-5D82-ED0BB586754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30874" y="4908393"/>
            <a:ext cx="3790315" cy="404516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8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Nom du contact</a:t>
            </a:r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0240F8DD-DF64-14B4-A6FC-01FDE58126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0873" y="5312909"/>
            <a:ext cx="3790315" cy="914400"/>
          </a:xfrm>
        </p:spPr>
        <p:txBody>
          <a:bodyPr>
            <a:noAutofit/>
          </a:bodyPr>
          <a:lstStyle>
            <a:lvl1pPr marL="0" indent="0">
              <a:spcBef>
                <a:spcPts val="500"/>
              </a:spcBef>
              <a:buNone/>
              <a:defRPr sz="1500" b="0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5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Coordonnées du contact</a:t>
            </a:r>
          </a:p>
        </p:txBody>
      </p:sp>
    </p:spTree>
    <p:extLst>
      <p:ext uri="{BB962C8B-B14F-4D97-AF65-F5344CB8AC3E}">
        <p14:creationId xmlns:p14="http://schemas.microsoft.com/office/powerpoint/2010/main" val="1799405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0EB51-D67D-164D-AA0D-958B5A0C0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762A72-702D-C668-9ECB-9C1268D4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98F98-320A-E775-D6FF-92921AAF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8317-2253-D447-B773-CBA2DAE92787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0348F-9500-6371-4422-CAA8E8C7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92DAE1-DF7A-03D9-03A4-CA24703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4277966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06AFC-E9D2-4327-03C4-074BE597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833C3-E552-8EEB-EA94-264D51249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BFF125-738E-F732-CBA1-1FD9EBF1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3A00-1083-4041-943F-AA449A46BF1A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675B32-71F8-12A2-BE28-CAB375D2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B890F-4946-856D-15E0-14DE6778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93017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06AFC-E9D2-4327-03C4-074BE597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833C3-E552-8EEB-EA94-264D51249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BFF125-738E-F732-CBA1-1FD9EBF1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6CB5-C728-F049-A982-51E4C936D317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675B32-71F8-12A2-BE28-CAB375D2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B890F-4946-856D-15E0-14DE6778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620473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2093C6-50B2-F509-A495-0DCBE4D9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01311-F0BA-FCF8-213C-9B147B57B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4CE7E4-BB70-9FFE-7F70-11864B39F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DE0CAD-39A8-5B90-84CB-7BCA91FF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9E3A-992B-FF4C-A674-9468268C25B9}" type="datetime1">
              <a:rPr lang="fr-FR" smtClean="0"/>
              <a:t>29/01/2025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6205BA-69D2-54E7-E97D-D0649349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8E781B-6513-4090-D57B-3A2AF0F5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653755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9A59B-F5AA-8D51-7E4E-E5C4C408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C294F-D044-B221-0A9A-590ED9C65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166A-756C-AE7C-B6FE-FEB0E8D93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F0729D-DC92-A87A-E092-ACA3FC70A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8E50F0-C391-8A17-A722-B75579006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599ABE-65B9-F727-5B79-152C89C6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2EDB-3919-6F45-BDA0-288E1ED575CC}" type="datetime1">
              <a:rPr lang="fr-FR" smtClean="0"/>
              <a:t>29/01/2025</a:t>
            </a:fld>
            <a:endParaRPr lang="fr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C4A518-3019-0FA9-5D53-DB0D4319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327CD2-2D86-66E5-96DB-909CCE6A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606321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0612E-C21E-119F-A940-923D5CFA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D60A9A-1D5A-C450-3A32-DD2623691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FA9C-FA1C-E14B-9D20-E581BED19F78}" type="datetime1">
              <a:rPr lang="fr-FR" smtClean="0"/>
              <a:t>29/01/2025</a:t>
            </a:fld>
            <a:endParaRPr lang="fr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026D76-6F17-D7F1-BE9E-FF7D1242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046835-FD50-B231-C640-895FA556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739977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57EC34-7285-D0B1-E121-ABAA2D2C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0947-51F0-F74D-9097-FEDC9E4AD284}" type="datetime1">
              <a:rPr lang="fr-FR" smtClean="0"/>
              <a:t>29/01/2025</a:t>
            </a:fld>
            <a:endParaRPr lang="fr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83BE2D-140B-1A31-3E13-CEB79E9A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B7F572-1D42-4ECD-A7C6-0795FEF2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64741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’image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4" y="3045439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1" y="-3"/>
            <a:ext cx="2682239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orme libre 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4" name="Forme libre 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fr-FR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 userDrawn="1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1BD7D-4EF0-77C5-7530-DD1CE249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04AD77-EBD7-B2FE-63A6-F4E19D636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BAD0C6-1107-5A15-7710-8653CE030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7EE13C-00C6-03AE-12AF-7B57C4C4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82E9-C4C7-7E40-BD15-897A262F7950}" type="datetime1">
              <a:rPr lang="fr-FR" smtClean="0"/>
              <a:t>29/01/2025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A8A018-361B-4FAB-1A29-E9E6536AE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B6B167-D00E-A69D-2326-1B6A7592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34809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40B90-E338-FD27-CF2E-BF64B1E1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BC0A9F-3092-15BF-A97F-F984481CA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D393DD-3C53-0F28-4B1A-019B9A8D5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9AB93D-66B6-E58B-B297-774AB299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FC2F-7A3A-DC43-B80A-F9B71410E4A1}" type="datetime1">
              <a:rPr lang="fr-FR" smtClean="0"/>
              <a:t>29/01/2025</a:t>
            </a:fld>
            <a:endParaRPr lang="fr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8ECA00-A4A9-1552-3142-8D48A818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492F6A-CFBB-7E4D-14F9-5B6A7AF6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945224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B8340-AA19-D935-E8F4-A7AA267A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8E6B9E-1656-CD2C-2E14-FE3671928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A52A0D-ADCA-E636-C60E-CBF705467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5738-5263-6B49-B7A2-10B4232993C9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A7A26-6D59-3EB8-9CBB-081B86E5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2CFDF3-723C-04B4-0812-F2177A18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124037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676175-0604-9FB3-E677-6ABC4D2AD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010252-EEBA-A45B-0C5F-33842F6DF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18F18F-B035-954F-3423-2464E75D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C405-2DFE-824D-ACA8-028D444D38E4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ABD4D2-B1DE-B235-1C85-2A2F1230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F3328-3075-B4FB-5737-FC1F5079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049841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DB929-3BDE-4F83-A37D-3E71DEACA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8301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Raleway" panose="020B00030301010600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D7B212-972A-439F-A013-71E43740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7F6241-1F58-4D98-9D8B-B6502889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8CDAD7-22F4-441E-AE3A-0B819A0C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0408C1-7CF2-44EC-A05D-B821774A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150" y="63690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0AB047-D2DE-478D-ADA4-E8466F729E9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9E733CE-8587-4B26-9C9B-E8A9090159C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123950"/>
            <a:ext cx="10515600" cy="596900"/>
          </a:xfrm>
        </p:spPr>
        <p:txBody>
          <a:bodyPr/>
          <a:lstStyle>
            <a:lvl1pPr marL="0" indent="0">
              <a:buNone/>
              <a:defRPr>
                <a:latin typeface="Raleway" panose="020B0003030101060003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AE4C8A-7D91-45E8-9E63-2A44320A24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848" y="227169"/>
            <a:ext cx="883922" cy="10058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A2A828-B01B-4622-A5FE-91CDE0B9A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26"/>
          <a:stretch/>
        </p:blipFill>
        <p:spPr>
          <a:xfrm>
            <a:off x="10962198" y="6366797"/>
            <a:ext cx="326118" cy="1260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B84CBB-DDBE-45B9-814E-1B3E38522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0" b="14548"/>
          <a:stretch/>
        </p:blipFill>
        <p:spPr>
          <a:xfrm>
            <a:off x="10971723" y="6608209"/>
            <a:ext cx="316593" cy="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D5D36DBF-28AC-411E-9B0E-58D75FC5605B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/>
              <a:t>Positive Workplace</a:t>
            </a:r>
            <a:endParaRPr lang="fr-FR" b="0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53C1D4-4BA7-458E-BA9B-C833F0F8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4" y="360409"/>
            <a:ext cx="7017926" cy="742655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CD9D8B-2FAF-49D4-BF12-E92985353239}"/>
              </a:ext>
            </a:extLst>
          </p:cNvPr>
          <p:cNvCxnSpPr>
            <a:cxnSpLocks/>
          </p:cNvCxnSpPr>
          <p:nvPr userDrawn="1"/>
        </p:nvCxnSpPr>
        <p:spPr>
          <a:xfrm>
            <a:off x="964024" y="1346403"/>
            <a:ext cx="2133600" cy="3992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au 2">
            <a:extLst>
              <a:ext uri="{FF2B5EF4-FFF2-40B4-BE49-F238E27FC236}">
                <a16:creationId xmlns:a16="http://schemas.microsoft.com/office/drawing/2014/main" id="{2655397E-6AC3-48D9-A373-532F898F7511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71551" y="1565226"/>
          <a:ext cx="1015826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6313">
                  <a:extLst>
                    <a:ext uri="{9D8B030D-6E8A-4147-A177-3AD203B41FA5}">
                      <a16:colId xmlns:a16="http://schemas.microsoft.com/office/drawing/2014/main" val="417570969"/>
                    </a:ext>
                  </a:extLst>
                </a:gridCol>
                <a:gridCol w="1750651">
                  <a:extLst>
                    <a:ext uri="{9D8B030D-6E8A-4147-A177-3AD203B41FA5}">
                      <a16:colId xmlns:a16="http://schemas.microsoft.com/office/drawing/2014/main" val="3236067850"/>
                    </a:ext>
                  </a:extLst>
                </a:gridCol>
                <a:gridCol w="1750651">
                  <a:extLst>
                    <a:ext uri="{9D8B030D-6E8A-4147-A177-3AD203B41FA5}">
                      <a16:colId xmlns:a16="http://schemas.microsoft.com/office/drawing/2014/main" val="3017835084"/>
                    </a:ext>
                  </a:extLst>
                </a:gridCol>
                <a:gridCol w="1750651">
                  <a:extLst>
                    <a:ext uri="{9D8B030D-6E8A-4147-A177-3AD203B41FA5}">
                      <a16:colId xmlns:a16="http://schemas.microsoft.com/office/drawing/2014/main" val="9363522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bg1"/>
                          </a:solidFill>
                          <a:latin typeface="+mn-lt"/>
                        </a:rPr>
                        <a:t>POSITIVE WORKPLACE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err="1">
                          <a:solidFill>
                            <a:schemeClr val="bg1"/>
                          </a:solidFill>
                          <a:latin typeface="+mn-lt"/>
                        </a:rPr>
                        <a:t>SALARIÉ</a:t>
                      </a:r>
                      <a:r>
                        <a:rPr lang="fr-FR" sz="1400" b="1" kern="1200" cap="all" baseline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·e·s</a:t>
                      </a:r>
                      <a:endParaRPr lang="fr-FR" sz="1400" b="1" kern="1200" cap="all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cap="all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CLIENT·E·S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cap="all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FOURNISSEURS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09202"/>
                  </a:ext>
                </a:extLst>
              </a:tr>
              <a:tr h="309749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</a:rPr>
                        <a:t>Promouvoir une consommation responsable en formant à 100% les équipes, en particulier les managers, en faisant des partenariats avec des associations de lutte contre l’alcoolisme et en organisant des actions de sensibilisation, comme des journées dédiées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fr-FR" sz="1100" b="0" i="0" u="none" strike="noStrike" kern="1200" noProof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171450" indent="-171450" algn="l" rtl="0" fontAlgn="base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Structurer la mission de Gallia :</a:t>
                      </a: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marL="628650" lvl="1" indent="-171450" algn="l" rtl="0" fontAlgn="base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Consulter les parties prenantes sur la raison d’être de l’entreprise</a:t>
                      </a: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marL="628650" lvl="1" indent="-171450" algn="l" rtl="0" fontAlgn="base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Inscrire la raison d’être dans les statuts de l’entreprise </a:t>
                      </a:r>
                      <a:r>
                        <a:rPr lang="en-US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marL="628650" lvl="1" indent="-171450" algn="l" rtl="0" fontAlgn="base"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fr-FR" sz="11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Amorcer les démarches pour devenir entreprise à mission : plans d’action, mobilisation des équipes autour de la mission, etc.</a:t>
                      </a:r>
                      <a:endParaRPr lang="fr-FR" sz="1100" b="0" i="0" u="none" strike="noStrike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Réaliser et publier annuellement un rapport RSE avec les indicateurs de progrès dédiés et une stratégie claire afin d’inscrire ce projet dans le temps 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Compléter la stratégie RSE d’avantages d’objectifs chiffrés sur la démarche RSE pour la quantifier les actions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Participer ou organiser des évènements RSE tels que la semaine du développement durable, pour sensibiliser les parties prenantes à ces enjeux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</a:rPr>
                        <a:t>Signer des engagements RSE externes (Global Compact, etc.)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 b="0" i="0" u="none" strike="noStrike" kern="1200" noProof="0">
                          <a:solidFill>
                            <a:schemeClr val="bg1"/>
                          </a:solidFill>
                          <a:latin typeface="+mn-lt"/>
                        </a:rPr>
                        <a:t>Communiquer et mettre davantage en valeur les engagements RSE de Gallia auprès de toutes les parties prenantes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§"/>
                      </a:pPr>
                      <a:r>
                        <a:rPr lang="fr-FR" sz="110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Continuer à développer la gamme sans alcool 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Envisager une collaboration avec le secteur CHR, restaurants, caves, épiceries fines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Élargir les ouvertures de la vente sur place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10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Proposer davantage de bio.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fr-FR" sz="1100" b="0" i="0" u="none" strike="noStrike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///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16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85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6BAF9F-DC12-4FA5-8A0F-5FC15779AA4B}"/>
              </a:ext>
            </a:extLst>
          </p:cNvPr>
          <p:cNvSpPr/>
          <p:nvPr userDrawn="1"/>
        </p:nvSpPr>
        <p:spPr>
          <a:xfrm>
            <a:off x="1" y="3452462"/>
            <a:ext cx="3672360" cy="3405538"/>
          </a:xfrm>
          <a:prstGeom prst="rect">
            <a:avLst/>
          </a:prstGeom>
          <a:solidFill>
            <a:srgbClr val="164F6E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rgbClr val="164F6E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24F17B-96AC-437F-BF3A-45170A139D1B}"/>
              </a:ext>
            </a:extLst>
          </p:cNvPr>
          <p:cNvSpPr/>
          <p:nvPr userDrawn="1"/>
        </p:nvSpPr>
        <p:spPr>
          <a:xfrm>
            <a:off x="1663037" y="3417512"/>
            <a:ext cx="10548000" cy="54000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98FBE6-0ACE-49DB-9414-4416A31335C1}"/>
              </a:ext>
            </a:extLst>
          </p:cNvPr>
          <p:cNvSpPr/>
          <p:nvPr userDrawn="1"/>
        </p:nvSpPr>
        <p:spPr>
          <a:xfrm>
            <a:off x="3646960" y="1438606"/>
            <a:ext cx="45719" cy="364062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1DCD2BE-BDBC-458E-90DA-60E7193DA3C1}"/>
              </a:ext>
            </a:extLst>
          </p:cNvPr>
          <p:cNvSpPr txBox="1"/>
          <p:nvPr userDrawn="1"/>
        </p:nvSpPr>
        <p:spPr>
          <a:xfrm>
            <a:off x="706581" y="4472246"/>
            <a:ext cx="2346115" cy="199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0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6BAF9F-DC12-4FA5-8A0F-5FC15779AA4B}"/>
              </a:ext>
            </a:extLst>
          </p:cNvPr>
          <p:cNvSpPr/>
          <p:nvPr userDrawn="1"/>
        </p:nvSpPr>
        <p:spPr>
          <a:xfrm>
            <a:off x="1" y="3452462"/>
            <a:ext cx="3672360" cy="3405538"/>
          </a:xfrm>
          <a:prstGeom prst="rect">
            <a:avLst/>
          </a:prstGeom>
          <a:solidFill>
            <a:srgbClr val="44546A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rgbClr val="44546A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24F17B-96AC-437F-BF3A-45170A139D1B}"/>
              </a:ext>
            </a:extLst>
          </p:cNvPr>
          <p:cNvSpPr/>
          <p:nvPr userDrawn="1"/>
        </p:nvSpPr>
        <p:spPr>
          <a:xfrm>
            <a:off x="1663037" y="3417512"/>
            <a:ext cx="10548000" cy="54000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98FBE6-0ACE-49DB-9414-4416A31335C1}"/>
              </a:ext>
            </a:extLst>
          </p:cNvPr>
          <p:cNvSpPr/>
          <p:nvPr userDrawn="1"/>
        </p:nvSpPr>
        <p:spPr>
          <a:xfrm>
            <a:off x="3646960" y="1438606"/>
            <a:ext cx="45719" cy="364062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1DCD2BE-BDBC-458E-90DA-60E7193DA3C1}"/>
              </a:ext>
            </a:extLst>
          </p:cNvPr>
          <p:cNvSpPr txBox="1"/>
          <p:nvPr userDrawn="1"/>
        </p:nvSpPr>
        <p:spPr>
          <a:xfrm>
            <a:off x="706581" y="4472246"/>
            <a:ext cx="2346115" cy="199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59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rgbClr val="44546A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1DCD2BE-BDBC-458E-90DA-60E7193DA3C1}"/>
              </a:ext>
            </a:extLst>
          </p:cNvPr>
          <p:cNvSpPr txBox="1"/>
          <p:nvPr userDrawn="1"/>
        </p:nvSpPr>
        <p:spPr>
          <a:xfrm>
            <a:off x="706581" y="4472246"/>
            <a:ext cx="2346115" cy="199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6A810-6127-42C4-A141-16B0A55CABEE}"/>
              </a:ext>
            </a:extLst>
          </p:cNvPr>
          <p:cNvSpPr/>
          <p:nvPr userDrawn="1"/>
        </p:nvSpPr>
        <p:spPr>
          <a:xfrm>
            <a:off x="3646959" y="3417512"/>
            <a:ext cx="8564077" cy="45719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53F29F-20E6-4710-A91D-AC476CB3958F}"/>
              </a:ext>
            </a:extLst>
          </p:cNvPr>
          <p:cNvSpPr/>
          <p:nvPr userDrawn="1"/>
        </p:nvSpPr>
        <p:spPr>
          <a:xfrm>
            <a:off x="3646960" y="1438606"/>
            <a:ext cx="45720" cy="1999395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766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q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6BAF9F-DC12-4FA5-8A0F-5FC15779AA4B}"/>
              </a:ext>
            </a:extLst>
          </p:cNvPr>
          <p:cNvSpPr/>
          <p:nvPr userDrawn="1"/>
        </p:nvSpPr>
        <p:spPr>
          <a:xfrm>
            <a:off x="1" y="3452462"/>
            <a:ext cx="3672360" cy="3405538"/>
          </a:xfrm>
          <a:prstGeom prst="rect">
            <a:avLst/>
          </a:prstGeom>
          <a:solidFill>
            <a:schemeClr val="accent5"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546C32-EC0D-41DF-92AD-D7A6320E927B}"/>
              </a:ext>
            </a:extLst>
          </p:cNvPr>
          <p:cNvSpPr/>
          <p:nvPr userDrawn="1"/>
        </p:nvSpPr>
        <p:spPr>
          <a:xfrm>
            <a:off x="3679979" y="0"/>
            <a:ext cx="8512021" cy="3420000"/>
          </a:xfrm>
          <a:prstGeom prst="rect">
            <a:avLst/>
          </a:prstGeom>
          <a:solidFill>
            <a:schemeClr val="accent5">
              <a:alpha val="2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24F17B-96AC-437F-BF3A-45170A139D1B}"/>
              </a:ext>
            </a:extLst>
          </p:cNvPr>
          <p:cNvSpPr/>
          <p:nvPr userDrawn="1"/>
        </p:nvSpPr>
        <p:spPr>
          <a:xfrm>
            <a:off x="1663037" y="3417512"/>
            <a:ext cx="10548000" cy="54000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98FBE6-0ACE-49DB-9414-4416A31335C1}"/>
              </a:ext>
            </a:extLst>
          </p:cNvPr>
          <p:cNvSpPr/>
          <p:nvPr userDrawn="1"/>
        </p:nvSpPr>
        <p:spPr>
          <a:xfrm>
            <a:off x="3646960" y="1438606"/>
            <a:ext cx="45719" cy="364062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9" name="Tableau 9">
            <a:extLst>
              <a:ext uri="{FF2B5EF4-FFF2-40B4-BE49-F238E27FC236}">
                <a16:creationId xmlns:a16="http://schemas.microsoft.com/office/drawing/2014/main" id="{D89BDD04-13B2-4620-A228-D8FC7498A50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06192569"/>
              </p:ext>
            </p:extLst>
          </p:nvPr>
        </p:nvGraphicFramePr>
        <p:xfrm>
          <a:off x="3981194" y="455162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  <p:graphicFrame>
        <p:nvGraphicFramePr>
          <p:cNvPr id="34" name="Tableau 9">
            <a:extLst>
              <a:ext uri="{FF2B5EF4-FFF2-40B4-BE49-F238E27FC236}">
                <a16:creationId xmlns:a16="http://schemas.microsoft.com/office/drawing/2014/main" id="{CE8BD4A5-7559-4CE4-B23D-D5464693042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43291283"/>
              </p:ext>
            </p:extLst>
          </p:nvPr>
        </p:nvGraphicFramePr>
        <p:xfrm>
          <a:off x="3964768" y="3667584"/>
          <a:ext cx="7817628" cy="97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814">
                  <a:extLst>
                    <a:ext uri="{9D8B030D-6E8A-4147-A177-3AD203B41FA5}">
                      <a16:colId xmlns:a16="http://schemas.microsoft.com/office/drawing/2014/main" val="3451727939"/>
                    </a:ext>
                  </a:extLst>
                </a:gridCol>
                <a:gridCol w="3908814">
                  <a:extLst>
                    <a:ext uri="{9D8B030D-6E8A-4147-A177-3AD203B41FA5}">
                      <a16:colId xmlns:a16="http://schemas.microsoft.com/office/drawing/2014/main" val="4129149545"/>
                    </a:ext>
                  </a:extLst>
                </a:gridCol>
              </a:tblGrid>
              <a:tr h="135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>
                        <a:solidFill>
                          <a:srgbClr val="007F9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Symbol" panose="05050102010706020507" pitchFamily="18" charset="2"/>
                        <a:buNone/>
                      </a:pPr>
                      <a:endParaRPr lang="fr-FR" sz="900" b="0" i="0" kern="1200">
                        <a:solidFill>
                          <a:srgbClr val="007F9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0558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fr-FR" sz="9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82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259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49" y="1825625"/>
            <a:ext cx="103822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0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0" name="Espace réservé de la date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1" y="6332222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74A61BF-D000-4F99-B580-8C1CD6096ED3}" type="datetime4">
              <a:rPr lang="fr-FR" noProof="0" smtClean="0">
                <a:latin typeface="+mn-lt"/>
              </a:rPr>
              <a:t>29 janvier 2025</a:t>
            </a:fld>
            <a:endParaRPr lang="fr-FR" noProof="0">
              <a:latin typeface="+mn-lt"/>
            </a:endParaRPr>
          </a:p>
        </p:txBody>
      </p:sp>
      <p:sp>
        <p:nvSpPr>
          <p:cNvPr id="31" name="Espace réservé du pied de page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89" y="6332222"/>
            <a:ext cx="1497331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Positive Workplace</a:t>
            </a:r>
          </a:p>
          <a:p>
            <a:endParaRPr lang="fr-FR"/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1" y="6332222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fr-FR" noProof="0" smtClean="0"/>
              <a:pPr rtl="0"/>
              <a:t>‹N°›</a:t>
            </a:fld>
            <a:endParaRPr lang="fr-F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702" r:id="rId5"/>
    <p:sldLayoutId id="2147483694" r:id="rId6"/>
    <p:sldLayoutId id="2147483698" r:id="rId7"/>
    <p:sldLayoutId id="2147483700" r:id="rId8"/>
    <p:sldLayoutId id="2147483695" r:id="rId9"/>
    <p:sldLayoutId id="2147483701" r:id="rId10"/>
    <p:sldLayoutId id="2147483697" r:id="rId11"/>
    <p:sldLayoutId id="2147483684" r:id="rId12"/>
    <p:sldLayoutId id="2147483675" r:id="rId13"/>
    <p:sldLayoutId id="2147483676" r:id="rId14"/>
    <p:sldLayoutId id="2147483677" r:id="rId15"/>
    <p:sldLayoutId id="2147483685" r:id="rId16"/>
    <p:sldLayoutId id="2147483688" r:id="rId17"/>
    <p:sldLayoutId id="2147483692" r:id="rId18"/>
    <p:sldLayoutId id="2147483682" r:id="rId19"/>
    <p:sldLayoutId id="2147483673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C71EA6-CEB4-6005-B201-4E67CD73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7F575-13AE-3B8F-1E4F-E79C3E88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AEA9C-C701-B405-1054-7A88710ED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62A24-3BFB-D74F-BEF7-E8AA24A7E370}" type="datetime1">
              <a:rPr lang="fr-FR" smtClean="0"/>
              <a:t>29/01/2025</a:t>
            </a:fld>
            <a:endParaRPr lang="fr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6DAF39-A786-4E55-9785-1C52AFAF6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FE4050-4169-52F7-11DB-8F18AC32E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C2F69-BFCA-BC4D-9D91-FA6049AD3882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18777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wp.label.scoringbypwp.com/" TargetMode="Externa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fr.surveymonkey.com/r/salaries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B36_E3CE490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ringbypositive.com/" TargetMode="External"/><Relationship Id="rId2" Type="http://schemas.openxmlformats.org/officeDocument/2006/relationships/hyperlink" Target="http://www.positive-company.eu/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hyperlink" Target="mailto:cmargnat@positive-company.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IykpGY0GX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03AB8-8285-4B8F-8070-2ACA7B626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009EE4"/>
                </a:solidFill>
                <a:latin typeface="Raleway" pitchFamily="2" charset="0"/>
              </a:rPr>
              <a:t>LABELLISATION</a:t>
            </a:r>
            <a:r>
              <a:rPr lang="fr-FR" sz="5400" b="1" dirty="0">
                <a:solidFill>
                  <a:srgbClr val="009EE4"/>
                </a:solidFill>
              </a:rPr>
              <a:t> </a:t>
            </a:r>
            <a:r>
              <a:rPr lang="fr-FR" sz="5400" b="1" dirty="0">
                <a:solidFill>
                  <a:srgbClr val="009EE4"/>
                </a:solidFill>
                <a:latin typeface="Raleway" pitchFamily="2" charset="0"/>
              </a:rPr>
              <a:t>RSE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419AA3-E363-4874-81A3-D34B728588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b="1" dirty="0">
                <a:latin typeface="Raleway" pitchFamily="2" charset="0"/>
                <a:ea typeface="+mj-ea"/>
                <a:cs typeface="+mj-cs"/>
              </a:rPr>
              <a:t>Retour</a:t>
            </a:r>
            <a:r>
              <a:rPr lang="fr-FR" sz="4800" b="1" dirty="0"/>
              <a:t> </a:t>
            </a:r>
            <a:r>
              <a:rPr lang="fr-FR" sz="4800" b="1" dirty="0">
                <a:latin typeface="Raleway" pitchFamily="2" charset="0"/>
                <a:ea typeface="+mj-ea"/>
                <a:cs typeface="+mj-cs"/>
              </a:rPr>
              <a:t>d’expérience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401B13-1C7C-4573-AFC8-CAC5795B5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45" y="5735139"/>
            <a:ext cx="1337562" cy="5425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722B22-49F5-45A8-9831-061390625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19" y="5771323"/>
            <a:ext cx="1604618" cy="54360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ACB617-F82A-4B0F-8DEE-8526AA03D8B7}"/>
              </a:ext>
            </a:extLst>
          </p:cNvPr>
          <p:cNvCxnSpPr/>
          <p:nvPr/>
        </p:nvCxnSpPr>
        <p:spPr>
          <a:xfrm>
            <a:off x="4118526" y="5257800"/>
            <a:ext cx="410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B854E18-8C4B-4E15-9CD5-6FE5D7E5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B047-D2DE-478D-ADA4-E8466F729E9E}" type="slidenum">
              <a:rPr lang="fr-FR" smtClean="0"/>
              <a:t>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3745F46-2598-420F-A0E8-1A1597E72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5735138"/>
            <a:ext cx="842724" cy="543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272FB1-942A-2C82-0617-A47ECB5AF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039" y="240313"/>
            <a:ext cx="6786932" cy="22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BC8B2-FD4A-D700-3D2C-AEB8BADC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Conditions d’obtention progressives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C6716-F3F7-C2E5-385D-FFB00C38B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3 niveaux de reconnaissance vous permettant de progresser à votre rythme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F341E0-B954-A54F-BD7E-DF8A9BE8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10</a:t>
            </a:fld>
            <a:endParaRPr lang="fr-US"/>
          </a:p>
        </p:txBody>
      </p:sp>
      <p:pic>
        <p:nvPicPr>
          <p:cNvPr id="12" name="Image 11" descr="Une image contenant symbole, texte, Police, logo&#10;&#10;Description générée automatiquement">
            <a:extLst>
              <a:ext uri="{FF2B5EF4-FFF2-40B4-BE49-F238E27FC236}">
                <a16:creationId xmlns:a16="http://schemas.microsoft.com/office/drawing/2014/main" id="{4659B129-831C-4008-CDF1-C2E73E783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1555858"/>
            <a:ext cx="2864672" cy="1228335"/>
          </a:xfrm>
          <a:prstGeom prst="rect">
            <a:avLst/>
          </a:prstGeom>
        </p:spPr>
      </p:pic>
      <p:pic>
        <p:nvPicPr>
          <p:cNvPr id="13" name="Image 12" descr="Une image contenant symbole, texte, Police, logo&#10;&#10;Description générée automatiquement">
            <a:extLst>
              <a:ext uri="{FF2B5EF4-FFF2-40B4-BE49-F238E27FC236}">
                <a16:creationId xmlns:a16="http://schemas.microsoft.com/office/drawing/2014/main" id="{087B91F6-CAB2-D126-EEAE-21BC6BDE3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3191355"/>
            <a:ext cx="2864672" cy="1228335"/>
          </a:xfrm>
          <a:prstGeom prst="rect">
            <a:avLst/>
          </a:prstGeom>
        </p:spPr>
      </p:pic>
      <p:pic>
        <p:nvPicPr>
          <p:cNvPr id="14" name="Image 13" descr="Une image contenant symbole, texte, Police, logo&#10;&#10;Description générée automatiquement">
            <a:extLst>
              <a:ext uri="{FF2B5EF4-FFF2-40B4-BE49-F238E27FC236}">
                <a16:creationId xmlns:a16="http://schemas.microsoft.com/office/drawing/2014/main" id="{6F21ADEE-69AA-8BF3-950A-0E8BC6E16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4854856"/>
            <a:ext cx="2864673" cy="1228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DADDDCE-5F56-CC70-D401-6499F7A88ACE}"/>
              </a:ext>
            </a:extLst>
          </p:cNvPr>
          <p:cNvSpPr txBox="1"/>
          <p:nvPr/>
        </p:nvSpPr>
        <p:spPr>
          <a:xfrm>
            <a:off x="4838256" y="1800693"/>
            <a:ext cx="68505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Obtenir une note globale entre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50 et 59,99 / 100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Avoir formalisé sa démarche RSE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Avoir des notes supérieures à 5/20 sur chaque thème du référentiel 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37F316-CE9A-6B11-9842-025A7B1836B0}"/>
              </a:ext>
            </a:extLst>
          </p:cNvPr>
          <p:cNvSpPr txBox="1"/>
          <p:nvPr/>
        </p:nvSpPr>
        <p:spPr>
          <a:xfrm>
            <a:off x="4838256" y="3328468"/>
            <a:ext cx="68505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Obtenir une note globale entre </a:t>
            </a:r>
            <a:r>
              <a:rPr lang="fr-FR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60 et 69,99 / 100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Avoir réalisé un bilan GES et défini un plan de réduction </a:t>
            </a:r>
            <a:r>
              <a:rPr lang="fr-FR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ou</a:t>
            </a: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avoir la raison d’être de l’entreprise inscrite dans ses statuts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Avoir des notes supérieures à 7/20 sur chaque thème du référentiel  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A4F056-B11D-5B03-012C-51C3895BED46}"/>
              </a:ext>
            </a:extLst>
          </p:cNvPr>
          <p:cNvSpPr txBox="1"/>
          <p:nvPr/>
        </p:nvSpPr>
        <p:spPr>
          <a:xfrm>
            <a:off x="4838256" y="4884247"/>
            <a:ext cx="68505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Obtenir une note globale </a:t>
            </a:r>
            <a:r>
              <a:rPr lang="fr-FR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supérieure à 70 / 100 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Avoir réalisé un bilan GES et défini un plan de réduction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Avoir sa raison d’être de l’entreprise inscrite dans ses statuts </a:t>
            </a:r>
            <a:r>
              <a:rPr lang="fr-FR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ou</a:t>
            </a: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avoir audité sa chaîne de valeurs en RSE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fr-FR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Avoir des notes supérieures à 10/20 sur chaque thème du référentiel  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660BA8D-C855-35DA-A37D-6B32078C386D}"/>
              </a:ext>
            </a:extLst>
          </p:cNvPr>
          <p:cNvCxnSpPr>
            <a:cxnSpLocks/>
          </p:cNvCxnSpPr>
          <p:nvPr/>
        </p:nvCxnSpPr>
        <p:spPr>
          <a:xfrm>
            <a:off x="3606864" y="2922696"/>
            <a:ext cx="2644967" cy="0"/>
          </a:xfrm>
          <a:prstGeom prst="line">
            <a:avLst/>
          </a:prstGeom>
          <a:ln w="38100">
            <a:solidFill>
              <a:srgbClr val="FFDA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2FF28FE-289B-B687-D4C3-5799D4E38181}"/>
              </a:ext>
            </a:extLst>
          </p:cNvPr>
          <p:cNvCxnSpPr>
            <a:cxnSpLocks/>
          </p:cNvCxnSpPr>
          <p:nvPr/>
        </p:nvCxnSpPr>
        <p:spPr>
          <a:xfrm>
            <a:off x="3606864" y="4620432"/>
            <a:ext cx="2644967" cy="0"/>
          </a:xfrm>
          <a:prstGeom prst="line">
            <a:avLst/>
          </a:prstGeom>
          <a:ln w="38100">
            <a:solidFill>
              <a:srgbClr val="FFDA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53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BC8B2-FD4A-D700-3D2C-AEB8BADC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Un process de labellisation en 2 étapes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C6716-F3F7-C2E5-385D-FFB00C38B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 processus en deux étapes clés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F341E0-B954-A54F-BD7E-DF8A9BE8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294E2-54AE-591F-38A8-569633210F2B}"/>
              </a:ext>
            </a:extLst>
          </p:cNvPr>
          <p:cNvSpPr txBox="1"/>
          <p:nvPr/>
        </p:nvSpPr>
        <p:spPr>
          <a:xfrm>
            <a:off x="1093788" y="1628620"/>
            <a:ext cx="11019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Etape 1 : Evaluation des politiques et indicateurs RSE de l’entreprise</a:t>
            </a:r>
            <a:endParaRPr lang="fr-FR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pic>
        <p:nvPicPr>
          <p:cNvPr id="9" name="Image 8">
            <a:hlinkClick r:id="rId2"/>
            <a:extLst>
              <a:ext uri="{FF2B5EF4-FFF2-40B4-BE49-F238E27FC236}">
                <a16:creationId xmlns:a16="http://schemas.microsoft.com/office/drawing/2014/main" id="{3F34CDC5-17D8-39CD-2E06-DF4020A4A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50" r="2178" b="5234"/>
          <a:stretch/>
        </p:blipFill>
        <p:spPr>
          <a:xfrm>
            <a:off x="1612490" y="2299391"/>
            <a:ext cx="9134168" cy="423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12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BC8B2-FD4A-D700-3D2C-AEB8BADC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Un process de labellisation en 2 étapes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C6716-F3F7-C2E5-385D-FFB00C38B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Un processus en deux étapes clés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F341E0-B954-A54F-BD7E-DF8A9BE8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294E2-54AE-591F-38A8-569633210F2B}"/>
              </a:ext>
            </a:extLst>
          </p:cNvPr>
          <p:cNvSpPr txBox="1"/>
          <p:nvPr/>
        </p:nvSpPr>
        <p:spPr>
          <a:xfrm>
            <a:off x="1093788" y="1628620"/>
            <a:ext cx="11019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Etape 2 : Enquêtes anonymes auprès des parties prenantes</a:t>
            </a:r>
            <a:endParaRPr lang="fr-FR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292F0019-3D5C-1F8F-1181-CB135859A3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74" t="15093" r="17016" b="9964"/>
          <a:stretch/>
        </p:blipFill>
        <p:spPr>
          <a:xfrm>
            <a:off x="262316" y="2304981"/>
            <a:ext cx="5866342" cy="373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hlinkClick r:id="rId2"/>
            <a:extLst>
              <a:ext uri="{FF2B5EF4-FFF2-40B4-BE49-F238E27FC236}">
                <a16:creationId xmlns:a16="http://schemas.microsoft.com/office/drawing/2014/main" id="{0A0059CD-1B5E-00BD-9934-6AD22C10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546" y="2311932"/>
            <a:ext cx="5417230" cy="372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44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E94D-B890-41CC-4090-7A967AEE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C6179-7B76-975E-9BC7-BE426E52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88" y="459241"/>
            <a:ext cx="11353482" cy="823459"/>
          </a:xfrm>
        </p:spPr>
        <p:txBody>
          <a:bodyPr>
            <a:noAutofit/>
          </a:bodyPr>
          <a:lstStyle/>
          <a:p>
            <a:r>
              <a:rPr lang="fr-FR"/>
              <a:t>Livrables et accompagnement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33F3F4-8102-3E15-D8F5-1655ECE1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89EEAC9-358A-7E3A-C490-4609B5D42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788" y="1035050"/>
            <a:ext cx="10515600" cy="479426"/>
          </a:xfrm>
        </p:spPr>
        <p:txBody>
          <a:bodyPr/>
          <a:lstStyle/>
          <a:p>
            <a:r>
              <a:rPr lang="fr-FR"/>
              <a:t>Un accompagnement sur 3 ans </a:t>
            </a:r>
          </a:p>
        </p:txBody>
      </p:sp>
      <p:pic>
        <p:nvPicPr>
          <p:cNvPr id="5" name="Image 4" descr="Une image contenant clipart, Graphique, cercle, dessin humoristique&#10;&#10;Description générée automatiquement">
            <a:extLst>
              <a:ext uri="{FF2B5EF4-FFF2-40B4-BE49-F238E27FC236}">
                <a16:creationId xmlns:a16="http://schemas.microsoft.com/office/drawing/2014/main" id="{B537259F-ADF8-5D6A-9549-772B2304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081" y="2193579"/>
            <a:ext cx="1736782" cy="24565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B7DC4A-2475-5714-CDDF-B03D9CCEB5F3}"/>
              </a:ext>
            </a:extLst>
          </p:cNvPr>
          <p:cNvSpPr txBox="1"/>
          <p:nvPr/>
        </p:nvSpPr>
        <p:spPr>
          <a:xfrm>
            <a:off x="1747381" y="2606368"/>
            <a:ext cx="116747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 rapport d’audit sur mesure </a:t>
            </a: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95DD118-AE20-21CB-6A3E-769ED763910D}"/>
              </a:ext>
            </a:extLst>
          </p:cNvPr>
          <p:cNvCxnSpPr>
            <a:cxnSpLocks/>
          </p:cNvCxnSpPr>
          <p:nvPr/>
        </p:nvCxnSpPr>
        <p:spPr>
          <a:xfrm>
            <a:off x="1251056" y="2617254"/>
            <a:ext cx="0" cy="3483907"/>
          </a:xfrm>
          <a:prstGeom prst="line">
            <a:avLst/>
          </a:prstGeom>
          <a:ln w="28575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4A403424-1DD8-63EE-C3F9-51B8BDACFBD6}"/>
              </a:ext>
            </a:extLst>
          </p:cNvPr>
          <p:cNvSpPr txBox="1"/>
          <p:nvPr/>
        </p:nvSpPr>
        <p:spPr>
          <a:xfrm>
            <a:off x="1747381" y="3810781"/>
            <a:ext cx="94374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Les résultats exhaustifs des enquêtes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9D24AC0-A549-5D3E-D6B4-F14FFEBB19AF}"/>
              </a:ext>
            </a:extLst>
          </p:cNvPr>
          <p:cNvSpPr/>
          <p:nvPr/>
        </p:nvSpPr>
        <p:spPr>
          <a:xfrm>
            <a:off x="1513324" y="2759043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9C8FA0-7AE8-6D36-7048-630C4B44030B}"/>
              </a:ext>
            </a:extLst>
          </p:cNvPr>
          <p:cNvSpPr/>
          <p:nvPr/>
        </p:nvSpPr>
        <p:spPr>
          <a:xfrm>
            <a:off x="1491946" y="3963456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3D17A8-A6CE-4556-DB18-6BE5E3B28E1A}"/>
              </a:ext>
            </a:extLst>
          </p:cNvPr>
          <p:cNvSpPr txBox="1"/>
          <p:nvPr/>
        </p:nvSpPr>
        <p:spPr>
          <a:xfrm>
            <a:off x="1747381" y="4415150"/>
            <a:ext cx="77032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 plan de communication interne et externe</a:t>
            </a: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333542-9B28-E858-BE4C-5AD38A78285F}"/>
              </a:ext>
            </a:extLst>
          </p:cNvPr>
          <p:cNvSpPr/>
          <p:nvPr/>
        </p:nvSpPr>
        <p:spPr>
          <a:xfrm>
            <a:off x="1513324" y="4567825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9E1CCE-6202-E869-9B28-F3D0AB7AB46A}"/>
              </a:ext>
            </a:extLst>
          </p:cNvPr>
          <p:cNvSpPr txBox="1"/>
          <p:nvPr/>
        </p:nvSpPr>
        <p:spPr>
          <a:xfrm>
            <a:off x="1747381" y="5020113"/>
            <a:ext cx="74112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DA00"/>
              </a:buClr>
            </a:pPr>
            <a:r>
              <a:rPr lang="fr-FR" sz="2200">
                <a:latin typeface="Poppins" panose="00000500000000000000" pitchFamily="2" charset="0"/>
                <a:cs typeface="Poppins" panose="00000500000000000000" pitchFamily="2" charset="0"/>
              </a:rPr>
              <a:t>Une mise en valeur de votre marque par le biais de diverses communications</a:t>
            </a:r>
            <a:endParaRPr lang="fr-FR" sz="22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509456-5282-666D-7BC3-2390A2CA9ACA}"/>
              </a:ext>
            </a:extLst>
          </p:cNvPr>
          <p:cNvSpPr/>
          <p:nvPr/>
        </p:nvSpPr>
        <p:spPr>
          <a:xfrm>
            <a:off x="1513324" y="5342065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8D2E32-2AD7-4987-4AA4-F24B54596080}"/>
              </a:ext>
            </a:extLst>
          </p:cNvPr>
          <p:cNvSpPr txBox="1"/>
          <p:nvPr/>
        </p:nvSpPr>
        <p:spPr>
          <a:xfrm>
            <a:off x="1747381" y="3206412"/>
            <a:ext cx="86972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Votre plan d’action RSE court /moyen / long terme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07B050E-CAAC-A2D2-4FFF-B4617FD0A8AE}"/>
              </a:ext>
            </a:extLst>
          </p:cNvPr>
          <p:cNvSpPr/>
          <p:nvPr/>
        </p:nvSpPr>
        <p:spPr>
          <a:xfrm>
            <a:off x="1513324" y="3359087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027B2E-3085-1CE8-3F3E-4848CFEBFF17}"/>
              </a:ext>
            </a:extLst>
          </p:cNvPr>
          <p:cNvSpPr txBox="1"/>
          <p:nvPr/>
        </p:nvSpPr>
        <p:spPr>
          <a:xfrm>
            <a:off x="979488" y="1824147"/>
            <a:ext cx="601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À l’issue du process, nous délivrons : </a:t>
            </a:r>
            <a:endParaRPr lang="fr-FR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9C3C80-EAA0-EBF0-36A9-EB3C8CA5454C}"/>
              </a:ext>
            </a:extLst>
          </p:cNvPr>
          <p:cNvSpPr txBox="1"/>
          <p:nvPr/>
        </p:nvSpPr>
        <p:spPr>
          <a:xfrm>
            <a:off x="1747381" y="5822950"/>
            <a:ext cx="7411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DA00"/>
              </a:buClr>
            </a:pPr>
            <a:r>
              <a:rPr lang="fr-FR" sz="2200">
                <a:latin typeface="Poppins" panose="00000500000000000000" pitchFamily="2" charset="0"/>
                <a:cs typeface="Poppins" panose="00000500000000000000" pitchFamily="2" charset="0"/>
              </a:rPr>
              <a:t>Support à la réponse aux appels d’offres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F12BDA1-6845-1400-20A5-125B37A42BFA}"/>
              </a:ext>
            </a:extLst>
          </p:cNvPr>
          <p:cNvSpPr/>
          <p:nvPr/>
        </p:nvSpPr>
        <p:spPr>
          <a:xfrm>
            <a:off x="1523345" y="5975625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3888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E94D-B890-41CC-4090-7A967AEE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C6179-7B76-975E-9BC7-BE426E52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88" y="459241"/>
            <a:ext cx="11353482" cy="823459"/>
          </a:xfrm>
        </p:spPr>
        <p:txBody>
          <a:bodyPr>
            <a:noAutofit/>
          </a:bodyPr>
          <a:lstStyle/>
          <a:p>
            <a:r>
              <a:rPr lang="fr-FR" err="1"/>
              <a:t>Ecovadis</a:t>
            </a:r>
            <a:r>
              <a:rPr lang="fr-FR"/>
              <a:t> x Positive Company ®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33F3F4-8102-3E15-D8F5-1655ECE1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661223" y="39046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89EEAC9-358A-7E3A-C490-4609B5D42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788" y="1035050"/>
            <a:ext cx="10515600" cy="479426"/>
          </a:xfrm>
        </p:spPr>
        <p:txBody>
          <a:bodyPr/>
          <a:lstStyle/>
          <a:p>
            <a:r>
              <a:rPr lang="fr-FR"/>
              <a:t>Une reconnaissance internationale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B7DC4A-2475-5714-CDDF-B03D9CCEB5F3}"/>
              </a:ext>
            </a:extLst>
          </p:cNvPr>
          <p:cNvSpPr txBox="1"/>
          <p:nvPr/>
        </p:nvSpPr>
        <p:spPr>
          <a:xfrm>
            <a:off x="1747381" y="2606368"/>
            <a:ext cx="11674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 étant labellisé Positive Company, </a:t>
            </a:r>
          </a:p>
          <a:p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vous </a:t>
            </a:r>
            <a:r>
              <a:rPr lang="fr-FR" sz="2200" b="1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augmenterez grandement votre score </a:t>
            </a:r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auprès d’</a:t>
            </a:r>
            <a:r>
              <a:rPr lang="fr-FR" sz="2200" err="1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Ecovadis</a:t>
            </a:r>
            <a:r>
              <a:rPr lang="fr-FR" sz="2200">
                <a:solidFill>
                  <a:prstClr val="black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95DD118-AE20-21CB-6A3E-769ED763910D}"/>
              </a:ext>
            </a:extLst>
          </p:cNvPr>
          <p:cNvCxnSpPr>
            <a:cxnSpLocks/>
          </p:cNvCxnSpPr>
          <p:nvPr/>
        </p:nvCxnSpPr>
        <p:spPr>
          <a:xfrm>
            <a:off x="1251056" y="2617254"/>
            <a:ext cx="0" cy="1469978"/>
          </a:xfrm>
          <a:prstGeom prst="line">
            <a:avLst/>
          </a:prstGeom>
          <a:ln w="28575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9D24AC0-A549-5D3E-D6B4-F14FFEBB19AF}"/>
              </a:ext>
            </a:extLst>
          </p:cNvPr>
          <p:cNvSpPr/>
          <p:nvPr/>
        </p:nvSpPr>
        <p:spPr>
          <a:xfrm>
            <a:off x="1513324" y="2759043"/>
            <a:ext cx="132202" cy="125536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D700"/>
              </a:highligh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027B2E-3085-1CE8-3F3E-4848CFEBFF17}"/>
              </a:ext>
            </a:extLst>
          </p:cNvPr>
          <p:cNvSpPr txBox="1"/>
          <p:nvPr/>
        </p:nvSpPr>
        <p:spPr>
          <a:xfrm>
            <a:off x="979488" y="1824147"/>
            <a:ext cx="869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Reconnu comme label de confiance par </a:t>
            </a:r>
            <a:r>
              <a:rPr lang="fr-FR" sz="2400" b="1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Ecovadis</a:t>
            </a:r>
            <a:endParaRPr lang="fr-FR" sz="240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Ecovadis | Observatoire des Sociétés à Mission">
            <a:extLst>
              <a:ext uri="{FF2B5EF4-FFF2-40B4-BE49-F238E27FC236}">
                <a16:creationId xmlns:a16="http://schemas.microsoft.com/office/drawing/2014/main" id="{14913BD0-771A-9EDD-4366-73652778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35" y="3904670"/>
            <a:ext cx="6252159" cy="167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5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BC8B2-FD4A-D700-3D2C-AEB8BADC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Nos références  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C6716-F3F7-C2E5-385D-FFB00C38B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&gt; 200 entreprises et organisations labellisées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F341E0-B954-A54F-BD7E-DF8A9BE8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15</a:t>
            </a:fld>
            <a:endParaRPr lang="fr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22099-F569-4AC8-4DE6-39CBAD69493E}"/>
              </a:ext>
            </a:extLst>
          </p:cNvPr>
          <p:cNvSpPr/>
          <p:nvPr/>
        </p:nvSpPr>
        <p:spPr>
          <a:xfrm>
            <a:off x="1558525" y="191630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A9036-370E-43DE-7D85-E709DFDA3CF1}"/>
              </a:ext>
            </a:extLst>
          </p:cNvPr>
          <p:cNvSpPr/>
          <p:nvPr/>
        </p:nvSpPr>
        <p:spPr>
          <a:xfrm>
            <a:off x="1558523" y="293994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61CFBA-EF33-7831-0028-349AC00EF32C}"/>
              </a:ext>
            </a:extLst>
          </p:cNvPr>
          <p:cNvSpPr/>
          <p:nvPr/>
        </p:nvSpPr>
        <p:spPr>
          <a:xfrm>
            <a:off x="1558522" y="396359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38B2C5-42DB-4251-6CCE-4DB9E48EA26F}"/>
              </a:ext>
            </a:extLst>
          </p:cNvPr>
          <p:cNvSpPr/>
          <p:nvPr/>
        </p:nvSpPr>
        <p:spPr>
          <a:xfrm>
            <a:off x="1558522" y="498723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9DB03-2EAF-8F4C-F474-3F37EF2DD2A3}"/>
              </a:ext>
            </a:extLst>
          </p:cNvPr>
          <p:cNvSpPr/>
          <p:nvPr/>
        </p:nvSpPr>
        <p:spPr>
          <a:xfrm>
            <a:off x="3126257" y="191630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137F4-EAB1-06C9-0BCB-2EEF2108E4E2}"/>
              </a:ext>
            </a:extLst>
          </p:cNvPr>
          <p:cNvSpPr/>
          <p:nvPr/>
        </p:nvSpPr>
        <p:spPr>
          <a:xfrm>
            <a:off x="3126255" y="293994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E64D56-9294-84B5-2EAA-866B3902E62A}"/>
              </a:ext>
            </a:extLst>
          </p:cNvPr>
          <p:cNvSpPr/>
          <p:nvPr/>
        </p:nvSpPr>
        <p:spPr>
          <a:xfrm>
            <a:off x="3126254" y="396359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64E823-E93F-1E9D-B793-75DE64DADA06}"/>
              </a:ext>
            </a:extLst>
          </p:cNvPr>
          <p:cNvSpPr/>
          <p:nvPr/>
        </p:nvSpPr>
        <p:spPr>
          <a:xfrm>
            <a:off x="3126254" y="498723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1EDCF8-61CA-04AA-04C1-87BC9874E087}"/>
              </a:ext>
            </a:extLst>
          </p:cNvPr>
          <p:cNvSpPr/>
          <p:nvPr/>
        </p:nvSpPr>
        <p:spPr>
          <a:xfrm>
            <a:off x="4693986" y="191630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C244A-DEF0-BAAF-D35E-DC0EE4B7A00B}"/>
              </a:ext>
            </a:extLst>
          </p:cNvPr>
          <p:cNvSpPr/>
          <p:nvPr/>
        </p:nvSpPr>
        <p:spPr>
          <a:xfrm>
            <a:off x="4693984" y="293994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B4CC42-6C0C-436C-77C2-B59715FA0814}"/>
              </a:ext>
            </a:extLst>
          </p:cNvPr>
          <p:cNvSpPr/>
          <p:nvPr/>
        </p:nvSpPr>
        <p:spPr>
          <a:xfrm>
            <a:off x="4693983" y="396359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8FC520-72DD-4405-2927-2B976DC39883}"/>
              </a:ext>
            </a:extLst>
          </p:cNvPr>
          <p:cNvSpPr/>
          <p:nvPr/>
        </p:nvSpPr>
        <p:spPr>
          <a:xfrm>
            <a:off x="4693983" y="498723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028D7-7F9D-2130-50F2-A0A42C5ACB4B}"/>
              </a:ext>
            </a:extLst>
          </p:cNvPr>
          <p:cNvSpPr/>
          <p:nvPr/>
        </p:nvSpPr>
        <p:spPr>
          <a:xfrm>
            <a:off x="6260583" y="191630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FBDED-1588-F670-2C29-810994008B50}"/>
              </a:ext>
            </a:extLst>
          </p:cNvPr>
          <p:cNvSpPr/>
          <p:nvPr/>
        </p:nvSpPr>
        <p:spPr>
          <a:xfrm>
            <a:off x="6260581" y="293994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20A30D-0D40-29A2-796C-40C9F85113C0}"/>
              </a:ext>
            </a:extLst>
          </p:cNvPr>
          <p:cNvSpPr/>
          <p:nvPr/>
        </p:nvSpPr>
        <p:spPr>
          <a:xfrm>
            <a:off x="6260580" y="396359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CB8C0D-3FC4-D1CE-F8BC-52CBA47427C1}"/>
              </a:ext>
            </a:extLst>
          </p:cNvPr>
          <p:cNvSpPr/>
          <p:nvPr/>
        </p:nvSpPr>
        <p:spPr>
          <a:xfrm>
            <a:off x="6260580" y="498723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163E4B-EFCE-2D17-717E-1E4D1E4ACEB4}"/>
              </a:ext>
            </a:extLst>
          </p:cNvPr>
          <p:cNvSpPr/>
          <p:nvPr/>
        </p:nvSpPr>
        <p:spPr>
          <a:xfrm>
            <a:off x="7827177" y="188496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C85E6A-C509-3EE8-22F1-A106BCD9C9A0}"/>
              </a:ext>
            </a:extLst>
          </p:cNvPr>
          <p:cNvSpPr/>
          <p:nvPr/>
        </p:nvSpPr>
        <p:spPr>
          <a:xfrm>
            <a:off x="7827175" y="290860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198097-E865-A2BC-9E01-97399693E23F}"/>
              </a:ext>
            </a:extLst>
          </p:cNvPr>
          <p:cNvSpPr/>
          <p:nvPr/>
        </p:nvSpPr>
        <p:spPr>
          <a:xfrm>
            <a:off x="7827174" y="393225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635747-7715-CDE1-E7D5-48B5BAA6E6EE}"/>
              </a:ext>
            </a:extLst>
          </p:cNvPr>
          <p:cNvSpPr/>
          <p:nvPr/>
        </p:nvSpPr>
        <p:spPr>
          <a:xfrm>
            <a:off x="7827174" y="495589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2B412C-5330-33DC-6A40-E31771E5590F}"/>
              </a:ext>
            </a:extLst>
          </p:cNvPr>
          <p:cNvSpPr/>
          <p:nvPr/>
        </p:nvSpPr>
        <p:spPr>
          <a:xfrm>
            <a:off x="9517000" y="1884967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285682-471B-1DEC-E215-3E4CDF136D6D}"/>
              </a:ext>
            </a:extLst>
          </p:cNvPr>
          <p:cNvSpPr/>
          <p:nvPr/>
        </p:nvSpPr>
        <p:spPr>
          <a:xfrm>
            <a:off x="9516998" y="2908609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53E997-A887-8543-1B3E-2AE8278D2288}"/>
              </a:ext>
            </a:extLst>
          </p:cNvPr>
          <p:cNvSpPr/>
          <p:nvPr/>
        </p:nvSpPr>
        <p:spPr>
          <a:xfrm>
            <a:off x="9516997" y="3932251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95E331-E3BC-12B0-A88E-6AE57F221354}"/>
              </a:ext>
            </a:extLst>
          </p:cNvPr>
          <p:cNvSpPr/>
          <p:nvPr/>
        </p:nvSpPr>
        <p:spPr>
          <a:xfrm>
            <a:off x="9516997" y="4955893"/>
            <a:ext cx="1284611" cy="8490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2" descr="Malakoff Humanis - Positive Workplace le label RSE Made In France">
            <a:extLst>
              <a:ext uri="{FF2B5EF4-FFF2-40B4-BE49-F238E27FC236}">
                <a16:creationId xmlns:a16="http://schemas.microsoft.com/office/drawing/2014/main" id="{B5C96778-B5D8-529C-8BFC-31489FD1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92" y="3058538"/>
            <a:ext cx="1143143" cy="60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Surfrider Europe, une nouvelle identité née de son héritage et tournée vers  l'avenir | Surfrider Foundation Europe">
            <a:extLst>
              <a:ext uri="{FF2B5EF4-FFF2-40B4-BE49-F238E27FC236}">
                <a16:creationId xmlns:a16="http://schemas.microsoft.com/office/drawing/2014/main" id="{2DBD45C6-E16E-20F8-1EFE-C002F7D8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22" y="4116076"/>
            <a:ext cx="1284611" cy="5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B9765F0-F816-8B66-1E79-B719AF545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656" y="5206946"/>
            <a:ext cx="998342" cy="346923"/>
          </a:xfrm>
          <a:prstGeom prst="rect">
            <a:avLst/>
          </a:prstGeom>
        </p:spPr>
      </p:pic>
      <p:pic>
        <p:nvPicPr>
          <p:cNvPr id="38" name="Picture 8" descr="logo grundfos">
            <a:extLst>
              <a:ext uri="{FF2B5EF4-FFF2-40B4-BE49-F238E27FC236}">
                <a16:creationId xmlns:a16="http://schemas.microsoft.com/office/drawing/2014/main" id="{59FDE669-7166-623B-B300-BD76B787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99" y="2149425"/>
            <a:ext cx="996920" cy="3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In Extenso choisit Opera – Amelkis Solutions">
            <a:extLst>
              <a:ext uri="{FF2B5EF4-FFF2-40B4-BE49-F238E27FC236}">
                <a16:creationId xmlns:a16="http://schemas.microsoft.com/office/drawing/2014/main" id="{9349ECD0-30D7-6591-432C-54CA3B37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26" y="2259027"/>
            <a:ext cx="977979" cy="1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ELLE Magazine – Applications sur Google Play">
            <a:extLst>
              <a:ext uri="{FF2B5EF4-FFF2-40B4-BE49-F238E27FC236}">
                <a16:creationId xmlns:a16="http://schemas.microsoft.com/office/drawing/2014/main" id="{A41FADD4-0221-5D78-801E-8834954C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34" y="4055980"/>
            <a:ext cx="664252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Selectour Bleu Voyages | Passion Commerces">
            <a:extLst>
              <a:ext uri="{FF2B5EF4-FFF2-40B4-BE49-F238E27FC236}">
                <a16:creationId xmlns:a16="http://schemas.microsoft.com/office/drawing/2014/main" id="{D77B6EC0-CCF7-2959-6A96-C64CC86B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53" y="3026487"/>
            <a:ext cx="1124539" cy="6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Sud Ouest — Wikipédia">
            <a:extLst>
              <a:ext uri="{FF2B5EF4-FFF2-40B4-BE49-F238E27FC236}">
                <a16:creationId xmlns:a16="http://schemas.microsoft.com/office/drawing/2014/main" id="{368E960E-BD81-121C-060F-57A28056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85" y="4036523"/>
            <a:ext cx="835877" cy="6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Des Enjeux &amp; des Hommes : formations 2015">
            <a:extLst>
              <a:ext uri="{FF2B5EF4-FFF2-40B4-BE49-F238E27FC236}">
                <a16:creationId xmlns:a16="http://schemas.microsoft.com/office/drawing/2014/main" id="{0920EA37-E857-60ED-09EF-B91668C8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70" y="5206946"/>
            <a:ext cx="1202568" cy="3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6BA8F0-1145-DAFE-67EF-EB0C90B93D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92" y="2160751"/>
            <a:ext cx="988539" cy="297461"/>
          </a:xfrm>
          <a:prstGeom prst="rect">
            <a:avLst/>
          </a:prstGeom>
        </p:spPr>
      </p:pic>
      <p:pic>
        <p:nvPicPr>
          <p:cNvPr id="48" name="Picture 2" descr="Ouest-France — Wikipédia">
            <a:extLst>
              <a:ext uri="{FF2B5EF4-FFF2-40B4-BE49-F238E27FC236}">
                <a16:creationId xmlns:a16="http://schemas.microsoft.com/office/drawing/2014/main" id="{38C8B317-E1D7-A720-CDC9-ECADCACC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76" y="4205571"/>
            <a:ext cx="1086789" cy="3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3DCE5D5B-38AA-0AAD-FCFD-5F77AEBF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75" y="5248818"/>
            <a:ext cx="1151280" cy="3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366 - Positive Workplace le label RSE européen Made in France">
            <a:extLst>
              <a:ext uri="{FF2B5EF4-FFF2-40B4-BE49-F238E27FC236}">
                <a16:creationId xmlns:a16="http://schemas.microsoft.com/office/drawing/2014/main" id="{24C65343-B117-8278-20DD-BDE22305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75" y="4025464"/>
            <a:ext cx="899080" cy="6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0" descr="Groupe EBRA — Wikipédia">
            <a:extLst>
              <a:ext uri="{FF2B5EF4-FFF2-40B4-BE49-F238E27FC236}">
                <a16:creationId xmlns:a16="http://schemas.microsoft.com/office/drawing/2014/main" id="{E538A84D-E636-670A-8630-39FFAB8C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0" y="2123219"/>
            <a:ext cx="1214642" cy="4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Savourez la Bretagne - Groix &amp; Nature">
            <a:extLst>
              <a:ext uri="{FF2B5EF4-FFF2-40B4-BE49-F238E27FC236}">
                <a16:creationId xmlns:a16="http://schemas.microsoft.com/office/drawing/2014/main" id="{445239E6-629B-9C4A-7BC2-18B0C3CE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64" y="4268303"/>
            <a:ext cx="1020275" cy="2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Guyader Gastronomie | Traiteur, Poisson fumé, Charcuterie, Végétal">
            <a:extLst>
              <a:ext uri="{FF2B5EF4-FFF2-40B4-BE49-F238E27FC236}">
                <a16:creationId xmlns:a16="http://schemas.microsoft.com/office/drawing/2014/main" id="{C9B7E1FF-08E2-8723-44F0-CC2EDF85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520" y="3227696"/>
            <a:ext cx="1060248" cy="3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Bayard Média Développement | LinkedIn">
            <a:extLst>
              <a:ext uri="{FF2B5EF4-FFF2-40B4-BE49-F238E27FC236}">
                <a16:creationId xmlns:a16="http://schemas.microsoft.com/office/drawing/2014/main" id="{8EEAD324-03F4-C794-FC7F-D6A41840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50" y="2999317"/>
            <a:ext cx="731156" cy="7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MéGO!">
            <a:extLst>
              <a:ext uri="{FF2B5EF4-FFF2-40B4-BE49-F238E27FC236}">
                <a16:creationId xmlns:a16="http://schemas.microsoft.com/office/drawing/2014/main" id="{E9ECA2FF-E746-492B-771F-151DA92B1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23376" r="4361" b="24618"/>
          <a:stretch/>
        </p:blipFill>
        <p:spPr bwMode="auto">
          <a:xfrm>
            <a:off x="7878816" y="2084127"/>
            <a:ext cx="1181326" cy="5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Opticien &amp; Audioprothésiste Paris Général Leclerc | Acuitis | Maison  d'Optique et d'Audition - Créateur de Lunettes">
            <a:extLst>
              <a:ext uri="{FF2B5EF4-FFF2-40B4-BE49-F238E27FC236}">
                <a16:creationId xmlns:a16="http://schemas.microsoft.com/office/drawing/2014/main" id="{43B49722-FD19-DBAF-E95E-07A8FB7B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41" y="3224181"/>
            <a:ext cx="1127275" cy="28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 61" descr="Une image contenant texte, capture d’écran, Police, Bleu électrique&#10;&#10;Description générée automatiquement">
            <a:extLst>
              <a:ext uri="{FF2B5EF4-FFF2-40B4-BE49-F238E27FC236}">
                <a16:creationId xmlns:a16="http://schemas.microsoft.com/office/drawing/2014/main" id="{1F3A282C-4B4D-DB98-9913-0B93EA7F78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20193" y="5030392"/>
            <a:ext cx="678215" cy="678215"/>
          </a:xfrm>
          <a:prstGeom prst="rect">
            <a:avLst/>
          </a:prstGeom>
        </p:spPr>
      </p:pic>
      <p:pic>
        <p:nvPicPr>
          <p:cNvPr id="64" name="Image 63" descr="Une image contenant Polic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409440A7-FF9B-E257-D74B-03C3CFF887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11317" y="5206946"/>
            <a:ext cx="1117341" cy="3106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1292BB-09AF-2F6C-2A1A-48677609C43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3870" y="2312475"/>
            <a:ext cx="1221444" cy="119408"/>
          </a:xfrm>
          <a:prstGeom prst="rect">
            <a:avLst/>
          </a:prstGeom>
        </p:spPr>
      </p:pic>
      <p:pic>
        <p:nvPicPr>
          <p:cNvPr id="6" name="Picture 2" descr="Ramsay Santé — Wikipédia">
            <a:extLst>
              <a:ext uri="{FF2B5EF4-FFF2-40B4-BE49-F238E27FC236}">
                <a16:creationId xmlns:a16="http://schemas.microsoft.com/office/drawing/2014/main" id="{85D1D76F-C332-EAA6-E9E2-7FAA421DA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13944" r="12290" b="11841"/>
          <a:stretch/>
        </p:blipFill>
        <p:spPr bwMode="auto">
          <a:xfrm>
            <a:off x="6514223" y="5054602"/>
            <a:ext cx="740230" cy="7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cueil - France•TV Publicité">
            <a:extLst>
              <a:ext uri="{FF2B5EF4-FFF2-40B4-BE49-F238E27FC236}">
                <a16:creationId xmlns:a16="http://schemas.microsoft.com/office/drawing/2014/main" id="{52793E53-036F-6496-70CD-2CC39EA3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52" y="3160850"/>
            <a:ext cx="1188371" cy="5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7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30A6814-93A1-5110-BB7B-D1DDA0A2E214}"/>
              </a:ext>
            </a:extLst>
          </p:cNvPr>
          <p:cNvSpPr txBox="1">
            <a:spLocks/>
          </p:cNvSpPr>
          <p:nvPr/>
        </p:nvSpPr>
        <p:spPr>
          <a:xfrm>
            <a:off x="1093788" y="1820409"/>
            <a:ext cx="1051560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7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315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>
                <a:latin typeface="Arial" panose="020B0604020202020204" pitchFamily="34" charset="0"/>
                <a:cs typeface="Arial" panose="020B0604020202020204" pitchFamily="34" charset="0"/>
              </a:rPr>
              <a:t>La labellisation est valable 3 ans et nécessite 2 audits au même tarif, un au lancement et un autre à 18 mois.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DB8997-191E-BEB3-5BE1-BE08D7C3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/>
              <a:t>Le label </a:t>
            </a:r>
            <a:r>
              <a:rPr lang="fr-FR"/>
              <a:t>RSE </a:t>
            </a:r>
            <a:r>
              <a:rPr lang="fr-US"/>
              <a:t>Positive Company®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960432-6394-BE42-6D9B-4F9A62621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US"/>
              <a:t>Budget HT</a:t>
            </a:r>
            <a:r>
              <a:rPr lang="fr-FR"/>
              <a:t> – Transparence oblige !</a:t>
            </a:r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1A64B-06E3-CCA0-DD33-20A66A04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16</a:t>
            </a:fld>
            <a:endParaRPr lang="fr-US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4FE45A7-41AF-8D48-3AC3-ADE39172AA2A}"/>
              </a:ext>
            </a:extLst>
          </p:cNvPr>
          <p:cNvGraphicFramePr>
            <a:graphicFrameLocks noGrp="1"/>
          </p:cNvGraphicFramePr>
          <p:nvPr/>
        </p:nvGraphicFramePr>
        <p:xfrm>
          <a:off x="221116" y="2923111"/>
          <a:ext cx="3764521" cy="25547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8134">
                  <a:extLst>
                    <a:ext uri="{9D8B030D-6E8A-4147-A177-3AD203B41FA5}">
                      <a16:colId xmlns:a16="http://schemas.microsoft.com/office/drawing/2014/main" val="2565170010"/>
                    </a:ext>
                  </a:extLst>
                </a:gridCol>
                <a:gridCol w="2046387">
                  <a:extLst>
                    <a:ext uri="{9D8B030D-6E8A-4147-A177-3AD203B41FA5}">
                      <a16:colId xmlns:a16="http://schemas.microsoft.com/office/drawing/2014/main" val="2563595091"/>
                    </a:ext>
                  </a:extLst>
                </a:gridCol>
              </a:tblGrid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&lt;50p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Tarif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770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à 10p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1 950 €</a:t>
                      </a:r>
                      <a:endParaRPr lang="fr-FR" sz="170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8739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à 15p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183766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à 30p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2937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à 49p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892970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à 75p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963982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à 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403233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EDEECA7-53D5-4BBB-9B3C-19DF67F09E7A}"/>
              </a:ext>
            </a:extLst>
          </p:cNvPr>
          <p:cNvGraphicFramePr>
            <a:graphicFrameLocks noGrp="1"/>
          </p:cNvGraphicFramePr>
          <p:nvPr/>
        </p:nvGraphicFramePr>
        <p:xfrm>
          <a:off x="4213739" y="2946260"/>
          <a:ext cx="3764521" cy="25547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8134">
                  <a:extLst>
                    <a:ext uri="{9D8B030D-6E8A-4147-A177-3AD203B41FA5}">
                      <a16:colId xmlns:a16="http://schemas.microsoft.com/office/drawing/2014/main" val="2565170010"/>
                    </a:ext>
                  </a:extLst>
                </a:gridCol>
                <a:gridCol w="2046387">
                  <a:extLst>
                    <a:ext uri="{9D8B030D-6E8A-4147-A177-3AD203B41FA5}">
                      <a16:colId xmlns:a16="http://schemas.microsoft.com/office/drawing/2014/main" val="2563595091"/>
                    </a:ext>
                  </a:extLst>
                </a:gridCol>
              </a:tblGrid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50 - 500p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Tarif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770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à 199p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8 000 €</a:t>
                      </a:r>
                      <a:endParaRPr lang="fr-FR" sz="170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8739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à 299p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183766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à 399p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2937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à 499p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892970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à 749p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82979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 à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13 500 €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35621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6672C6D-3239-E857-7B07-29DB74D39CC4}"/>
              </a:ext>
            </a:extLst>
          </p:cNvPr>
          <p:cNvGraphicFramePr>
            <a:graphicFrameLocks noGrp="1"/>
          </p:cNvGraphicFramePr>
          <p:nvPr/>
        </p:nvGraphicFramePr>
        <p:xfrm>
          <a:off x="8206362" y="2946260"/>
          <a:ext cx="3764522" cy="25547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8134">
                  <a:extLst>
                    <a:ext uri="{9D8B030D-6E8A-4147-A177-3AD203B41FA5}">
                      <a16:colId xmlns:a16="http://schemas.microsoft.com/office/drawing/2014/main" val="2565170010"/>
                    </a:ext>
                  </a:extLst>
                </a:gridCol>
                <a:gridCol w="2046388">
                  <a:extLst>
                    <a:ext uri="{9D8B030D-6E8A-4147-A177-3AD203B41FA5}">
                      <a16:colId xmlns:a16="http://schemas.microsoft.com/office/drawing/2014/main" val="2563595091"/>
                    </a:ext>
                  </a:extLst>
                </a:gridCol>
              </a:tblGrid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500p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solidFill>
                            <a:srgbClr val="FFDA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Tarif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770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à 1 499p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15 000 €</a:t>
                      </a:r>
                      <a:endParaRPr lang="fr-FR" sz="170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8739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à 1 999p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183766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à 2 999p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29378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 à 3 999p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892970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à 4 999p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811536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 à 5 999p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35 000 €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07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40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F8649-CA7E-C49E-6FEA-7E67DCD2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5AD77C-18C3-A424-5FE8-C67303D4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234820A-87E5-F45C-DD7B-4F6C72E5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709738"/>
            <a:ext cx="6762750" cy="2852737"/>
          </a:xfrm>
        </p:spPr>
        <p:txBody>
          <a:bodyPr/>
          <a:lstStyle/>
          <a:p>
            <a:r>
              <a:rPr lang="fr-FR"/>
              <a:t>Retour d’expérience</a:t>
            </a:r>
            <a:endParaRPr lang="fr-US"/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04E51185-EB41-8EDB-15D6-EE42DAED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0" y="4589464"/>
            <a:ext cx="10515600" cy="1321226"/>
          </a:xfrm>
        </p:spPr>
        <p:txBody>
          <a:bodyPr>
            <a:normAutofit/>
          </a:bodyPr>
          <a:lstStyle/>
          <a:p>
            <a:r>
              <a:rPr lang="fr-FR"/>
              <a:t>Rougegorge : Labellisé 2 étoiles </a:t>
            </a:r>
            <a:endParaRPr lang="fr-US"/>
          </a:p>
        </p:txBody>
      </p:sp>
      <p:pic>
        <p:nvPicPr>
          <p:cNvPr id="2052" name="Picture 4" descr="Rouge Gorge améliore l'expérience d'achat de lingerie en ligne - Ekoo">
            <a:extLst>
              <a:ext uri="{FF2B5EF4-FFF2-40B4-BE49-F238E27FC236}">
                <a16:creationId xmlns:a16="http://schemas.microsoft.com/office/drawing/2014/main" id="{D3C2C79F-5E6D-47FB-3C55-96186681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16" y="583468"/>
            <a:ext cx="6503868" cy="3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471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ABB48-7034-E00C-F5D0-6E69BBF11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4A174F-2C2E-C2F7-B755-8FD2C3AD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ROUGEGORGE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1A4335-0773-2C97-FE69-86141C5B2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Labellisé depuis 2022 !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40C49B-AD51-5C84-CAED-B582B4F3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9170F8-86BE-9D3D-8992-9B55F1F19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13" y="5277770"/>
            <a:ext cx="2507774" cy="97896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22DD12-23E9-FB84-3217-8C89287A533B}"/>
              </a:ext>
            </a:extLst>
          </p:cNvPr>
          <p:cNvGrpSpPr/>
          <p:nvPr/>
        </p:nvGrpSpPr>
        <p:grpSpPr>
          <a:xfrm>
            <a:off x="9618663" y="1421288"/>
            <a:ext cx="2205037" cy="556348"/>
            <a:chOff x="1694249" y="2099792"/>
            <a:chExt cx="2205037" cy="55634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07A1E16-8F4E-7283-8FEE-CA9A34121C12}"/>
                </a:ext>
              </a:extLst>
            </p:cNvPr>
            <p:cNvSpPr/>
            <p:nvPr/>
          </p:nvSpPr>
          <p:spPr>
            <a:xfrm>
              <a:off x="1708247" y="2099792"/>
              <a:ext cx="1809324" cy="556348"/>
            </a:xfrm>
            <a:prstGeom prst="roundRect">
              <a:avLst/>
            </a:prstGeom>
            <a:solidFill>
              <a:srgbClr val="FFD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A5A1867-E2FA-4FB2-9DD9-68B752A551F3}"/>
                </a:ext>
              </a:extLst>
            </p:cNvPr>
            <p:cNvGrpSpPr/>
            <p:nvPr/>
          </p:nvGrpSpPr>
          <p:grpSpPr>
            <a:xfrm>
              <a:off x="1694249" y="2169408"/>
              <a:ext cx="2205037" cy="417116"/>
              <a:chOff x="0" y="0"/>
              <a:chExt cx="2212975" cy="41791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DF34D5-784D-AAF6-CE46-4C46340506E9}"/>
                  </a:ext>
                </a:extLst>
              </p:cNvPr>
              <p:cNvSpPr/>
              <p:nvPr/>
            </p:nvSpPr>
            <p:spPr>
              <a:xfrm>
                <a:off x="0" y="9525"/>
                <a:ext cx="1144190" cy="4083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400" b="1" i="0" u="none" strike="noStrike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66,62</a:t>
                </a:r>
                <a:endParaRPr lang="fr-FR" sz="6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D066D8-3D3D-985A-C317-92298ED40871}"/>
                  </a:ext>
                </a:extLst>
              </p:cNvPr>
              <p:cNvSpPr/>
              <p:nvPr/>
            </p:nvSpPr>
            <p:spPr>
              <a:xfrm>
                <a:off x="985711" y="0"/>
                <a:ext cx="1227264" cy="4115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FR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/100</a:t>
                </a:r>
              </a:p>
            </p:txBody>
          </p:sp>
        </p:grpSp>
      </p:grpSp>
      <p:pic>
        <p:nvPicPr>
          <p:cNvPr id="5" name="Picture 4" descr="Rouge Gorge améliore l'expérience d'achat de lingerie en ligne - Ekoo">
            <a:extLst>
              <a:ext uri="{FF2B5EF4-FFF2-40B4-BE49-F238E27FC236}">
                <a16:creationId xmlns:a16="http://schemas.microsoft.com/office/drawing/2014/main" id="{1EA5A3DC-B8FB-C27A-9054-71571E3F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07" y="-577942"/>
            <a:ext cx="4528284" cy="25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C41EE14-E3E9-41AB-0CDB-7DFE40147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61645"/>
              </p:ext>
            </p:extLst>
          </p:nvPr>
        </p:nvGraphicFramePr>
        <p:xfrm>
          <a:off x="1226571" y="5127172"/>
          <a:ext cx="5043598" cy="128016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144866">
                  <a:extLst>
                    <a:ext uri="{9D8B030D-6E8A-4147-A177-3AD203B41FA5}">
                      <a16:colId xmlns:a16="http://schemas.microsoft.com/office/drawing/2014/main" val="3573388758"/>
                    </a:ext>
                  </a:extLst>
                </a:gridCol>
                <a:gridCol w="974683">
                  <a:extLst>
                    <a:ext uri="{9D8B030D-6E8A-4147-A177-3AD203B41FA5}">
                      <a16:colId xmlns:a16="http://schemas.microsoft.com/office/drawing/2014/main" val="2079692744"/>
                    </a:ext>
                  </a:extLst>
                </a:gridCol>
                <a:gridCol w="974683">
                  <a:extLst>
                    <a:ext uri="{9D8B030D-6E8A-4147-A177-3AD203B41FA5}">
                      <a16:colId xmlns:a16="http://schemas.microsoft.com/office/drawing/2014/main" val="4133337781"/>
                    </a:ext>
                  </a:extLst>
                </a:gridCol>
                <a:gridCol w="974683">
                  <a:extLst>
                    <a:ext uri="{9D8B030D-6E8A-4147-A177-3AD203B41FA5}">
                      <a16:colId xmlns:a16="http://schemas.microsoft.com/office/drawing/2014/main" val="3677746027"/>
                    </a:ext>
                  </a:extLst>
                </a:gridCol>
                <a:gridCol w="974683">
                  <a:extLst>
                    <a:ext uri="{9D8B030D-6E8A-4147-A177-3AD203B41FA5}">
                      <a16:colId xmlns:a16="http://schemas.microsoft.com/office/drawing/2014/main" val="924499935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Nombre d'envois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Nombre de retours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Taux de retours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Taux attendus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6727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Salarié·e·s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392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51%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37830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Clientes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301436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3068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26262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Magasins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55%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06168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Fournisseurs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74%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fr-F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4130949"/>
                  </a:ext>
                </a:extLst>
              </a:tr>
            </a:tbl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A28A3541-10A4-450D-A6AF-4853B1314C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789437"/>
              </p:ext>
            </p:extLst>
          </p:nvPr>
        </p:nvGraphicFramePr>
        <p:xfrm>
          <a:off x="4499746" y="1162942"/>
          <a:ext cx="6881083" cy="374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8E58DB79-9852-46DF-B520-D68E29AB0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944188"/>
              </p:ext>
            </p:extLst>
          </p:nvPr>
        </p:nvGraphicFramePr>
        <p:xfrm>
          <a:off x="2395855" y="1977636"/>
          <a:ext cx="3034858" cy="2772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F3BCBEE-5CC7-4831-8702-EB20CAB8E48E}"/>
              </a:ext>
            </a:extLst>
          </p:cNvPr>
          <p:cNvSpPr/>
          <p:nvPr/>
        </p:nvSpPr>
        <p:spPr>
          <a:xfrm>
            <a:off x="648022" y="3216125"/>
            <a:ext cx="1552970" cy="42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69F41A5-0E5B-4C40-9AB3-8B6E7B562D84}" type="TxLink">
              <a:rPr lang="en-US" sz="2800" b="1" i="0" u="none" strike="noStrike" smtClean="0">
                <a:solidFill>
                  <a:srgbClr val="000000"/>
                </a:solidFill>
                <a:latin typeface="Century Gothic"/>
                <a:cs typeface="Calibri"/>
              </a:rPr>
              <a:pPr algn="ctr"/>
              <a:t>673</a:t>
            </a:fld>
            <a:r>
              <a:rPr lang="en-US" sz="2800" b="1" i="0" u="none" strike="noStrike">
                <a:solidFill>
                  <a:srgbClr val="000000"/>
                </a:solidFill>
                <a:latin typeface="Century Gothic"/>
                <a:cs typeface="Calibri"/>
              </a:rPr>
              <a:t> </a:t>
            </a:r>
            <a:r>
              <a:rPr lang="en-US" sz="1600" b="1" i="0" u="none" strike="noStrike">
                <a:solidFill>
                  <a:srgbClr val="000000"/>
                </a:solidFill>
                <a:latin typeface="Century Gothic"/>
                <a:cs typeface="Calibri"/>
              </a:rPr>
              <a:t>solutions </a:t>
            </a:r>
            <a:r>
              <a:rPr lang="en-US" sz="1600" b="1" i="0" u="none" strike="noStrike" err="1">
                <a:solidFill>
                  <a:srgbClr val="000000"/>
                </a:solidFill>
                <a:latin typeface="Century Gothic"/>
                <a:cs typeface="Calibri"/>
              </a:rPr>
              <a:t>proposées</a:t>
            </a:r>
            <a:endParaRPr lang="fr-FR" sz="6600" b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9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1D80-ADE8-8395-BBEB-87654241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B6E8D2-C607-68AE-5213-48F0BDB93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3504B6A-385F-3820-2F45-F673B8D0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709738"/>
            <a:ext cx="5608864" cy="2852737"/>
          </a:xfrm>
        </p:spPr>
        <p:txBody>
          <a:bodyPr/>
          <a:lstStyle/>
          <a:p>
            <a:r>
              <a:rPr lang="fr-FR"/>
              <a:t>Comment valoriser le label ?</a:t>
            </a:r>
            <a:endParaRPr lang="fr-US"/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A96F7B52-8A5C-6C72-727B-2F564AB62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0" y="4589464"/>
            <a:ext cx="10515600" cy="1321226"/>
          </a:xfrm>
        </p:spPr>
        <p:txBody>
          <a:bodyPr>
            <a:normAutofit/>
          </a:bodyPr>
          <a:lstStyle/>
          <a:p>
            <a:r>
              <a:rPr lang="fr-FR"/>
              <a:t>Mise en valeur du label dans les lieux de ventes</a:t>
            </a:r>
            <a:endParaRPr lang="fr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5D44F2-73C2-CDD8-97E0-E3922C20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05" y="136525"/>
            <a:ext cx="6411370" cy="539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0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1CA38-64E8-407A-B6BB-55E35F3F1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524" y="1436943"/>
            <a:ext cx="7806521" cy="4873602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00B0F0"/>
              </a:buClr>
              <a:buFont typeface="+mj-lt"/>
              <a:buAutoNum type="arabicParenR"/>
            </a:pPr>
            <a:r>
              <a:rPr lang="fr-FR" sz="3200" dirty="0"/>
              <a:t>Introduction - Labels et certifications</a:t>
            </a:r>
          </a:p>
          <a:p>
            <a:pPr marL="457200" indent="-457200">
              <a:buClr>
                <a:srgbClr val="00B0F0"/>
              </a:buClr>
              <a:buFont typeface="+mj-lt"/>
              <a:buAutoNum type="arabicParenR"/>
            </a:pPr>
            <a:r>
              <a:rPr lang="fr-FR" sz="3200" dirty="0"/>
              <a:t>Présentation de Positive </a:t>
            </a:r>
            <a:r>
              <a:rPr lang="fr-FR" sz="3200" dirty="0" err="1"/>
              <a:t>Company</a:t>
            </a:r>
            <a:endParaRPr lang="fr-FR" sz="3200" dirty="0"/>
          </a:p>
          <a:p>
            <a:pPr marL="457200" indent="-457200">
              <a:buClr>
                <a:srgbClr val="00B0F0"/>
              </a:buClr>
              <a:buFont typeface="+mj-lt"/>
              <a:buAutoNum type="arabicParenR"/>
            </a:pPr>
            <a:r>
              <a:rPr lang="fr-FR" sz="3200" dirty="0"/>
              <a:t>Le processus de labellisation</a:t>
            </a:r>
          </a:p>
          <a:p>
            <a:pPr marL="457200" indent="-457200">
              <a:buClr>
                <a:srgbClr val="00B0F0"/>
              </a:buClr>
              <a:buFont typeface="+mj-lt"/>
              <a:buAutoNum type="arabicParenR"/>
            </a:pPr>
            <a:r>
              <a:rPr lang="fr-FR" sz="3200" dirty="0"/>
              <a:t>REX - Catherine Gallais, Directrice Générale de Rouge-Gorge</a:t>
            </a:r>
          </a:p>
          <a:p>
            <a:pPr marL="0" indent="0">
              <a:buClr>
                <a:srgbClr val="00B0F0"/>
              </a:buClr>
              <a:buNone/>
            </a:pPr>
            <a:endParaRPr lang="fr-FR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2BA4E-C70F-492D-9120-C7D02985AB59}"/>
              </a:ext>
            </a:extLst>
          </p:cNvPr>
          <p:cNvSpPr/>
          <p:nvPr/>
        </p:nvSpPr>
        <p:spPr>
          <a:xfrm>
            <a:off x="1" y="0"/>
            <a:ext cx="4449169" cy="6858000"/>
          </a:xfrm>
          <a:prstGeom prst="rect">
            <a:avLst/>
          </a:prstGeom>
          <a:solidFill>
            <a:srgbClr val="009EE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DF980AD-A3E0-4822-AC9D-DCF6AC61BB67}"/>
              </a:ext>
            </a:extLst>
          </p:cNvPr>
          <p:cNvSpPr txBox="1">
            <a:spLocks/>
          </p:cNvSpPr>
          <p:nvPr/>
        </p:nvSpPr>
        <p:spPr>
          <a:xfrm>
            <a:off x="44355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B0F0"/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fr-FR" sz="4800" dirty="0">
                <a:solidFill>
                  <a:schemeClr val="bg1"/>
                </a:solidFill>
              </a:rPr>
              <a:t>Ordre du jour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A0A57B-4503-4F0D-8B46-2FB20D2B53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3B9EC"/>
              </a:clrFrom>
              <a:clrTo>
                <a:srgbClr val="63B9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34" y="753469"/>
            <a:ext cx="1754875" cy="1754875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456BAD7-3143-44D4-971C-4D9B88F8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B047-D2DE-478D-ADA4-E8466F729E9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441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103C-AB0D-ADB5-A5C2-074BE5662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8D43C-D404-B81E-212F-DB34E044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Reportage en boutique </a:t>
            </a:r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0B4EF6-3EF6-9FFC-1805-4513A0FC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F737F5F-57B6-FDA1-825F-9947B9FC2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788" y="1035050"/>
            <a:ext cx="10515600" cy="479426"/>
          </a:xfrm>
        </p:spPr>
        <p:txBody>
          <a:bodyPr/>
          <a:lstStyle/>
          <a:p>
            <a:r>
              <a:rPr lang="fr-FR"/>
              <a:t>Pour une communication 360°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E8244D-B7D9-5641-DF78-1F176FDA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57" y="1609912"/>
            <a:ext cx="8440415" cy="51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65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9A357-FE88-8D8C-2B5E-EFF275BA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5DB5B-C394-C940-7C3D-63A6C8DC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 magasin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4F261A-AB38-C380-BD52-0A2B4368B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28139F-9A5C-4B25-A18A-1BCE062E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21</a:t>
            </a:fld>
            <a:endParaRPr lang="fr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7FFCE7-5C0A-880A-095E-1F3D236F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3" y="1534740"/>
            <a:ext cx="3392347" cy="42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18B6A80-6F01-C24F-CFDD-50EFEAEB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93" y="1498873"/>
            <a:ext cx="2498248" cy="43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F8AB859-FA90-FE79-CF94-E2B31DD8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05" y="1514476"/>
            <a:ext cx="3425341" cy="4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0604AD3-9F7D-DEBD-641E-445B0E1F932F}"/>
              </a:ext>
            </a:extLst>
          </p:cNvPr>
          <p:cNvSpPr txBox="1"/>
          <p:nvPr/>
        </p:nvSpPr>
        <p:spPr>
          <a:xfrm>
            <a:off x="1616893" y="5951239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Poppins" panose="00000500000000000000" pitchFamily="2" charset="0"/>
                <a:cs typeface="Poppins" panose="00000500000000000000" pitchFamily="2" charset="0"/>
              </a:rPr>
              <a:t>Arrières de caisse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81FFAF-A180-9C9A-2187-6999C08A57AD}"/>
              </a:ext>
            </a:extLst>
          </p:cNvPr>
          <p:cNvSpPr txBox="1"/>
          <p:nvPr/>
        </p:nvSpPr>
        <p:spPr>
          <a:xfrm>
            <a:off x="4891228" y="595123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>
                <a:latin typeface="Poppins" panose="00000500000000000000" pitchFamily="2" charset="0"/>
                <a:cs typeface="Poppins" panose="00000500000000000000" pitchFamily="2" charset="0"/>
              </a:rPr>
              <a:t>Ecrans </a:t>
            </a:r>
          </a:p>
          <a:p>
            <a:pPr algn="ctr"/>
            <a:r>
              <a:rPr lang="fr-FR" b="1">
                <a:latin typeface="Poppins" panose="00000500000000000000" pitchFamily="2" charset="0"/>
                <a:cs typeface="Poppins" panose="00000500000000000000" pitchFamily="2" charset="0"/>
              </a:rPr>
              <a:t>(30 magasins et siège)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80361B4-9F15-4140-A257-7FFDC6759057}"/>
              </a:ext>
            </a:extLst>
          </p:cNvPr>
          <p:cNvSpPr txBox="1"/>
          <p:nvPr/>
        </p:nvSpPr>
        <p:spPr>
          <a:xfrm>
            <a:off x="8875580" y="5951239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Poppins" panose="00000500000000000000" pitchFamily="2" charset="0"/>
                <a:cs typeface="Poppins" panose="00000500000000000000" pitchFamily="2" charset="0"/>
              </a:rPr>
              <a:t>A4 permanents</a:t>
            </a:r>
          </a:p>
        </p:txBody>
      </p:sp>
      <p:sp>
        <p:nvSpPr>
          <p:cNvPr id="17" name="Espace réservé du pied de page 6">
            <a:extLst>
              <a:ext uri="{FF2B5EF4-FFF2-40B4-BE49-F238E27FC236}">
                <a16:creationId xmlns:a16="http://schemas.microsoft.com/office/drawing/2014/main" id="{19791584-9EBA-51D6-F739-26B0242E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/>
          <a:p>
            <a:r>
              <a:rPr lang="fr-FR"/>
              <a:t>Engagés, enthousiastes, ensemble !</a:t>
            </a:r>
          </a:p>
        </p:txBody>
      </p:sp>
    </p:spTree>
    <p:extLst>
      <p:ext uri="{BB962C8B-B14F-4D97-AF65-F5344CB8AC3E}">
        <p14:creationId xmlns:p14="http://schemas.microsoft.com/office/powerpoint/2010/main" val="419505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ogo, conception&#10;&#10;Description générée automatiquement">
            <a:extLst>
              <a:ext uri="{FF2B5EF4-FFF2-40B4-BE49-F238E27FC236}">
                <a16:creationId xmlns:a16="http://schemas.microsoft.com/office/drawing/2014/main" id="{C3199031-189B-CA44-BBA5-16FEEB03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t="6508" r="10118" b="7315"/>
          <a:stretch/>
        </p:blipFill>
        <p:spPr>
          <a:xfrm>
            <a:off x="6934200" y="136525"/>
            <a:ext cx="5257800" cy="564139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38A0C5-C0D2-CEF1-2A4A-3E46C71E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630C66B-376A-8F39-4DB2-DDC287DB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49" y="1709738"/>
            <a:ext cx="6109607" cy="2852737"/>
          </a:xfrm>
        </p:spPr>
        <p:txBody>
          <a:bodyPr/>
          <a:lstStyle/>
          <a:p>
            <a:r>
              <a:rPr lang="fr-FR"/>
              <a:t>Participez à la vie de la Communauté</a:t>
            </a:r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974415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B8997-191E-BEB3-5BE1-BE08D7C3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Participer aux événements </a:t>
            </a:r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1A64B-06E3-CCA0-DD33-20A66A04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5B489F9-1E29-C86D-78B1-04BC693C7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788" y="1035050"/>
            <a:ext cx="10515600" cy="479426"/>
          </a:xfrm>
        </p:spPr>
        <p:txBody>
          <a:bodyPr/>
          <a:lstStyle/>
          <a:p>
            <a:r>
              <a:rPr lang="fr-FR"/>
              <a:t>En présentiel et distanciel </a:t>
            </a:r>
          </a:p>
        </p:txBody>
      </p:sp>
      <p:pic>
        <p:nvPicPr>
          <p:cNvPr id="7" name="Image 6" descr="Une image contenant habits, personne, chaussures, personnes&#10;&#10;Description générée automatiquement">
            <a:extLst>
              <a:ext uri="{FF2B5EF4-FFF2-40B4-BE49-F238E27FC236}">
                <a16:creationId xmlns:a16="http://schemas.microsoft.com/office/drawing/2014/main" id="{3FF75E2F-2B94-69F1-DEF5-689D614EE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6" y="2090285"/>
            <a:ext cx="5146725" cy="343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82C193-2187-DFE4-64F0-350B9F6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39" t="19489" r="27097" b="26508"/>
          <a:stretch/>
        </p:blipFill>
        <p:spPr>
          <a:xfrm>
            <a:off x="6288190" y="2090285"/>
            <a:ext cx="5146725" cy="343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1AE250-8BD7-AED4-308A-7093EB3372C8}"/>
              </a:ext>
            </a:extLst>
          </p:cNvPr>
          <p:cNvSpPr txBox="1"/>
          <p:nvPr/>
        </p:nvSpPr>
        <p:spPr>
          <a:xfrm>
            <a:off x="1126949" y="5822950"/>
            <a:ext cx="9821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Day du 20 juin 2024 – Intervention d’</a:t>
            </a:r>
            <a:r>
              <a:rPr lang="fr-FR" sz="1800" u="sng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Heïd</a:t>
            </a:r>
            <a:r>
              <a:rPr lang="fr-FR" u="sng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fr-FR" u="sng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u="sng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Sévestre</a:t>
            </a:r>
            <a:r>
              <a:rPr lang="fr-FR" u="sng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Glaciologue</a:t>
            </a:r>
            <a:endParaRPr lang="fr-FR" u="sng"/>
          </a:p>
        </p:txBody>
      </p:sp>
    </p:spTree>
    <p:extLst>
      <p:ext uri="{BB962C8B-B14F-4D97-AF65-F5344CB8AC3E}">
        <p14:creationId xmlns:p14="http://schemas.microsoft.com/office/powerpoint/2010/main" val="33718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B8997-191E-BEB3-5BE1-BE08D7C3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Rejoindre le groupe </a:t>
            </a:r>
            <a:r>
              <a:rPr lang="fr-FR" err="1"/>
              <a:t>whatsapp</a:t>
            </a:r>
            <a:endParaRPr lang="fr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1A64B-06E3-CCA0-DD33-20A66A04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DAEAFA-7665-B8C1-6510-ACC1425A500B}"/>
              </a:ext>
            </a:extLst>
          </p:cNvPr>
          <p:cNvSpPr txBox="1"/>
          <p:nvPr/>
        </p:nvSpPr>
        <p:spPr>
          <a:xfrm>
            <a:off x="1274380" y="2228623"/>
            <a:ext cx="583399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Objectif 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tenir informer des actus RSE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Participer à des groupes de travail thématiques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Bonnes pratiques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Partager ses besoins en recrutement</a:t>
            </a:r>
            <a:br>
              <a:rPr lang="fr-FR" sz="1800">
                <a:effectLst/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</a:br>
            <a:endParaRPr lang="fr-FR" sz="1800">
              <a:effectLst/>
              <a:latin typeface="Poppins Medium" panose="00000600000000000000" pitchFamily="2" charset="0"/>
              <a:ea typeface="Calibri" panose="020F0502020204030204" pitchFamily="34" charset="0"/>
              <a:cs typeface="Poppins Medium" panose="000006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>
              <a:latin typeface="Poppins Medium" panose="00000600000000000000" pitchFamily="2" charset="0"/>
              <a:ea typeface="Calibri" panose="020F0502020204030204" pitchFamily="34" charset="0"/>
              <a:cs typeface="Poppins Medium" panose="000006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fr-FR" sz="1700"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Une veille réglementaire est assurée tous les vendredis avec les 3 news RSE de la semaine qu’il ne fallait pas manquer !</a:t>
            </a:r>
            <a:endParaRPr lang="fr-FR" sz="17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E35FB7-E31D-A552-479D-38A1318E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788" y="1035050"/>
            <a:ext cx="10515600" cy="479426"/>
          </a:xfrm>
        </p:spPr>
        <p:txBody>
          <a:bodyPr/>
          <a:lstStyle/>
          <a:p>
            <a:r>
              <a:rPr lang="fr-FR"/>
              <a:t>Et participer aux groupes d’intérêts</a:t>
            </a:r>
          </a:p>
        </p:txBody>
      </p:sp>
      <p:pic>
        <p:nvPicPr>
          <p:cNvPr id="3076" name="Picture 4" descr="logo whatsapp, vecteur de logo icône whatsapp, vecteur libre 19490741 Art  vectoriel chez Vecteezy">
            <a:extLst>
              <a:ext uri="{FF2B5EF4-FFF2-40B4-BE49-F238E27FC236}">
                <a16:creationId xmlns:a16="http://schemas.microsoft.com/office/drawing/2014/main" id="{9A51C4FD-9588-9B2D-1B11-C59CB65CF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21047" r="19015" b="20540"/>
          <a:stretch/>
        </p:blipFill>
        <p:spPr bwMode="auto">
          <a:xfrm>
            <a:off x="10702628" y="2803071"/>
            <a:ext cx="1360716" cy="12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A07979B-ED37-45E5-9C74-5D0F3A967C53" descr="Capture d’écran . 2024-02-02 à 16.55.35.jpeg">
            <a:extLst>
              <a:ext uri="{FF2B5EF4-FFF2-40B4-BE49-F238E27FC236}">
                <a16:creationId xmlns:a16="http://schemas.microsoft.com/office/drawing/2014/main" id="{669B75B0-96ED-2668-6ADF-F0663103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90" y="1216477"/>
            <a:ext cx="2373710" cy="513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80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B224-EE8E-E5F1-99D7-718B56E04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habits, Visage humain, personne, sourire&#10;&#10;Description générée automatiquement">
            <a:extLst>
              <a:ext uri="{FF2B5EF4-FFF2-40B4-BE49-F238E27FC236}">
                <a16:creationId xmlns:a16="http://schemas.microsoft.com/office/drawing/2014/main" id="{157B2326-62B8-CA84-4B63-44DC4E64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357" y="2707778"/>
            <a:ext cx="5060831" cy="3590063"/>
          </a:xfrm>
          <a:prstGeom prst="rect">
            <a:avLst/>
          </a:prstGeom>
        </p:spPr>
      </p:pic>
      <p:pic>
        <p:nvPicPr>
          <p:cNvPr id="17" name="Image 16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3CABAC11-93E5-0BF5-F7F9-413CDE450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6" y="4186580"/>
            <a:ext cx="2815015" cy="211126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5A4BEE-87CD-98FE-9D96-A5EE8A067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Rejoignez notre communauté engagée !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D7D72C-1530-A075-A3A7-808E968C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25</a:t>
            </a:fld>
            <a:endParaRPr lang="fr-US"/>
          </a:p>
        </p:txBody>
      </p:sp>
      <p:pic>
        <p:nvPicPr>
          <p:cNvPr id="6" name="Image 5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6C42AA46-B28B-39D7-2282-663D162BD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111"/>
          <a:stretch/>
        </p:blipFill>
        <p:spPr>
          <a:xfrm>
            <a:off x="1017588" y="1603399"/>
            <a:ext cx="6361078" cy="2809476"/>
          </a:xfrm>
          <a:prstGeom prst="rect">
            <a:avLst/>
          </a:prstGeom>
        </p:spPr>
      </p:pic>
      <p:pic>
        <p:nvPicPr>
          <p:cNvPr id="9" name="Image 8" descr="Une image contenant habits, personne, mur, intérieur&#10;&#10;Description générée automatiquement">
            <a:extLst>
              <a:ext uri="{FF2B5EF4-FFF2-40B4-BE49-F238E27FC236}">
                <a16:creationId xmlns:a16="http://schemas.microsoft.com/office/drawing/2014/main" id="{866DD90E-4145-67D0-F73E-53037EEF3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52"/>
          <a:stretch/>
        </p:blipFill>
        <p:spPr>
          <a:xfrm>
            <a:off x="7375070" y="1603399"/>
            <a:ext cx="4162460" cy="2591252"/>
          </a:xfrm>
          <a:prstGeom prst="rect">
            <a:avLst/>
          </a:prstGeom>
        </p:spPr>
      </p:pic>
      <p:pic>
        <p:nvPicPr>
          <p:cNvPr id="14" name="Image 13" descr="Une image contenant habits, jeans, personne, homme&#10;&#10;Description générée automatiquement">
            <a:extLst>
              <a:ext uri="{FF2B5EF4-FFF2-40B4-BE49-F238E27FC236}">
                <a16:creationId xmlns:a16="http://schemas.microsoft.com/office/drawing/2014/main" id="{091BC6AA-D8FA-4439-E2C2-EB4EDD5A4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246" y="4412875"/>
            <a:ext cx="2688810" cy="19571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78409E-0D4F-89B3-C862-524025F1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88" y="505714"/>
            <a:ext cx="10515600" cy="823459"/>
          </a:xfrm>
        </p:spPr>
        <p:txBody>
          <a:bodyPr/>
          <a:lstStyle/>
          <a:p>
            <a:r>
              <a:rPr lang="fr-FR" sz="3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Prêt.e</a:t>
            </a:r>
            <a:r>
              <a:rPr lang="fr-FR">
                <a:latin typeface="Poppins" panose="00000500000000000000" pitchFamily="2" charset="0"/>
                <a:cs typeface="Poppins" panose="00000500000000000000" pitchFamily="2" charset="0"/>
              </a:rPr>
              <a:t> à devenir une Positive Company? </a:t>
            </a:r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17274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A7879-C4DD-0194-3610-FC720580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B95C27-AE40-5FA1-99B9-A7E095E7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7F9077-83C3-A6A1-FAB4-BE335993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709738"/>
            <a:ext cx="5955030" cy="2852737"/>
          </a:xfrm>
        </p:spPr>
        <p:txBody>
          <a:bodyPr/>
          <a:lstStyle/>
          <a:p>
            <a:r>
              <a:rPr lang="fr-FR"/>
              <a:t>Annexes</a:t>
            </a:r>
            <a:endParaRPr lang="fr-US"/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0E2BD851-7D8D-D00F-1570-1B44F1138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0" y="4589464"/>
            <a:ext cx="10515600" cy="1321226"/>
          </a:xfrm>
        </p:spPr>
        <p:txBody>
          <a:bodyPr>
            <a:normAutofit/>
          </a:bodyPr>
          <a:lstStyle/>
          <a:p>
            <a:r>
              <a:rPr lang="fr-FR"/>
              <a:t>Diverses ressources</a:t>
            </a:r>
            <a:endParaRPr lang="fr-US"/>
          </a:p>
        </p:txBody>
      </p:sp>
      <p:pic>
        <p:nvPicPr>
          <p:cNvPr id="3" name="Image 2" descr="Une image contenant Caractère coloré, Graphique, capture d’écran, pixel&#10;&#10;Description générée automatiquement">
            <a:extLst>
              <a:ext uri="{FF2B5EF4-FFF2-40B4-BE49-F238E27FC236}">
                <a16:creationId xmlns:a16="http://schemas.microsoft.com/office/drawing/2014/main" id="{E6ED59A2-557F-B8F7-F900-F54912FE2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27" y="436601"/>
            <a:ext cx="6776773" cy="56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1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52F9-0717-9C68-73AD-5CCB0E64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A5839-08D1-5494-5CC1-153E23EE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Répartition sectorielle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8AF4BE-F20D-AF17-F20E-1CCF14472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&gt; 35 domaines d’activité représentés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97187F-1C33-8E28-0A33-45DC77E1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27</a:t>
            </a:fld>
            <a:endParaRPr lang="fr-US"/>
          </a:p>
        </p:txBody>
      </p:sp>
      <p:pic>
        <p:nvPicPr>
          <p:cNvPr id="16" name="Image 15" descr="Une image contenant text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AD7F4DF5-B808-6DEF-4B2F-414E7B47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1862" r="1248" b="2842"/>
          <a:stretch/>
        </p:blipFill>
        <p:spPr>
          <a:xfrm>
            <a:off x="1554480" y="1514476"/>
            <a:ext cx="7461504" cy="44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A928-D43A-9343-2CBA-9388DAC7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B0B96-89F4-B3A5-DDC1-5D748C93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Mesure d’impact de la labellisation</a:t>
            </a:r>
            <a:endParaRPr lang="fr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F6EF7F-9F26-B470-02ED-DDB4A2E17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Enquête réalisée en sept 24 – </a:t>
            </a:r>
            <a:r>
              <a:rPr lang="fr-FR" i="1"/>
              <a:t>82 entreprises ont répondu à l’enquête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EEAC3E-27CE-8FC0-10C6-1266E203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C2F69-BFCA-BC4D-9D91-FA6049AD3882}" type="slidenum">
              <a:rPr lang="fr-US" smtClean="0"/>
              <a:pPr/>
              <a:t>28</a:t>
            </a:fld>
            <a:endParaRPr lang="fr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17CFB8-B9E8-23B5-161B-4236A77C70CD}"/>
              </a:ext>
            </a:extLst>
          </p:cNvPr>
          <p:cNvSpPr txBox="1"/>
          <p:nvPr/>
        </p:nvSpPr>
        <p:spPr>
          <a:xfrm>
            <a:off x="389768" y="2090285"/>
            <a:ext cx="3105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>
                <a:solidFill>
                  <a:srgbClr val="FF5E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76,1%</a:t>
            </a:r>
          </a:p>
          <a:p>
            <a:pPr algn="ctr"/>
            <a:endParaRPr lang="fr-FR" sz="1200" b="1">
              <a:solidFill>
                <a:srgbClr val="FFDA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Des labellisés considèrent que le label a permis d’obtenir un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avantage concurrentiel et de gagner de nouvelles parts de marchés</a:t>
            </a:r>
          </a:p>
        </p:txBody>
      </p: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2E31E9D4-732A-B905-BB4F-9EDB9328B6D2}"/>
              </a:ext>
            </a:extLst>
          </p:cNvPr>
          <p:cNvCxnSpPr>
            <a:cxnSpLocks/>
          </p:cNvCxnSpPr>
          <p:nvPr/>
        </p:nvCxnSpPr>
        <p:spPr>
          <a:xfrm>
            <a:off x="556414" y="3115517"/>
            <a:ext cx="277227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3BC791C-B305-BD45-0F42-ECA3849CAD3D}"/>
              </a:ext>
            </a:extLst>
          </p:cNvPr>
          <p:cNvSpPr/>
          <p:nvPr/>
        </p:nvSpPr>
        <p:spPr>
          <a:xfrm>
            <a:off x="3875162" y="2100338"/>
            <a:ext cx="3003326" cy="194929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16B5C1B0-4EE2-B7D7-E372-2054EC09A643}"/>
              </a:ext>
            </a:extLst>
          </p:cNvPr>
          <p:cNvSpPr txBox="1"/>
          <p:nvPr/>
        </p:nvSpPr>
        <p:spPr>
          <a:xfrm>
            <a:off x="3875162" y="2221159"/>
            <a:ext cx="3003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 b="1">
                <a:latin typeface="Poppins" panose="00000500000000000000" pitchFamily="2" charset="0"/>
                <a:cs typeface="Poppins" panose="00000500000000000000" pitchFamily="2" charset="0"/>
              </a:rPr>
              <a:t>74,5%</a:t>
            </a: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3D6BC71A-F3F5-7EA7-4181-E157E0050D2D}"/>
              </a:ext>
            </a:extLst>
          </p:cNvPr>
          <p:cNvSpPr txBox="1"/>
          <p:nvPr/>
        </p:nvSpPr>
        <p:spPr>
          <a:xfrm>
            <a:off x="4048080" y="3157977"/>
            <a:ext cx="2483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estiment que la labélisation a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facilité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la réponse aux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appels d’offre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909EE-B2E5-DF38-F632-2CA2776C708C}"/>
              </a:ext>
            </a:extLst>
          </p:cNvPr>
          <p:cNvSpPr/>
          <p:nvPr/>
        </p:nvSpPr>
        <p:spPr>
          <a:xfrm>
            <a:off x="472743" y="4424271"/>
            <a:ext cx="2907851" cy="1759329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24971A-72F4-8408-3709-0F3A2F6D0FBA}"/>
              </a:ext>
            </a:extLst>
          </p:cNvPr>
          <p:cNvSpPr txBox="1"/>
          <p:nvPr/>
        </p:nvSpPr>
        <p:spPr>
          <a:xfrm>
            <a:off x="479150" y="4521979"/>
            <a:ext cx="290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 b="1">
                <a:latin typeface="Poppins" panose="00000500000000000000" pitchFamily="2" charset="0"/>
                <a:cs typeface="Poppins" panose="00000500000000000000" pitchFamily="2" charset="0"/>
              </a:rPr>
              <a:t>89,3%</a:t>
            </a: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04A33F16-F65A-A8CB-8283-0549D5964B3D}"/>
              </a:ext>
            </a:extLst>
          </p:cNvPr>
          <p:cNvSpPr txBox="1"/>
          <p:nvPr/>
        </p:nvSpPr>
        <p:spPr>
          <a:xfrm>
            <a:off x="820292" y="5509846"/>
            <a:ext cx="2212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des labellisés ont réalisé 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un bilan carbone</a:t>
            </a:r>
          </a:p>
          <a:p>
            <a:pPr algn="ctr"/>
            <a:endParaRPr lang="fr-FR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7181FE-A240-18CB-1F6B-7EFDABE4D3B0}"/>
              </a:ext>
            </a:extLst>
          </p:cNvPr>
          <p:cNvSpPr txBox="1"/>
          <p:nvPr/>
        </p:nvSpPr>
        <p:spPr>
          <a:xfrm>
            <a:off x="4070444" y="4225917"/>
            <a:ext cx="270008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6000" b="1">
                <a:solidFill>
                  <a:srgbClr val="FF5E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100%</a:t>
            </a:r>
          </a:p>
          <a:p>
            <a:pPr algn="ctr" defTabSz="457200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des labellisés recommandent Positive Company®</a:t>
            </a:r>
          </a:p>
          <a:p>
            <a:pPr algn="ctr" defTabSz="457200"/>
            <a:endParaRPr lang="fr-FR" sz="100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/>
            <a:r>
              <a:rPr lang="fr-FR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Dont </a:t>
            </a:r>
            <a:r>
              <a:rPr lang="fr-FR" b="1">
                <a:solidFill>
                  <a:srgbClr val="FF5E66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86%</a:t>
            </a:r>
            <a:r>
              <a:rPr lang="fr-FR" b="1">
                <a:solidFill>
                  <a:srgbClr val="FF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r-FR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fortement</a:t>
            </a:r>
            <a:endParaRPr lang="fr-FR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fr-FR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0723A5-6B7B-45F6-925E-EC04D7647E55}"/>
              </a:ext>
            </a:extLst>
          </p:cNvPr>
          <p:cNvSpPr txBox="1"/>
          <p:nvPr/>
        </p:nvSpPr>
        <p:spPr>
          <a:xfrm>
            <a:off x="7892379" y="2464219"/>
            <a:ext cx="38268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Nous constatons que Positive Company a réussi à trouver son ADN et fédérer sa communauté. C'est très sérieux, l'accompagnement est super. Le contenu disponible est également très qualitatif. Nous sommes très heureux qu'</a:t>
            </a:r>
            <a:r>
              <a:rPr lang="fr-FR" err="1">
                <a:latin typeface="Arial" panose="020B0604020202020204" pitchFamily="34" charset="0"/>
                <a:cs typeface="Arial" panose="020B0604020202020204" pitchFamily="34" charset="0"/>
              </a:rPr>
              <a:t>EcoVadis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 ait reconnu le label. Nous communiquons auprès de nos clients sur le label. </a:t>
            </a:r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403116D-5C6B-A7CC-6F85-C8DBE90E2577}"/>
              </a:ext>
            </a:extLst>
          </p:cNvPr>
          <p:cNvSpPr txBox="1"/>
          <p:nvPr/>
        </p:nvSpPr>
        <p:spPr>
          <a:xfrm>
            <a:off x="7188365" y="1741116"/>
            <a:ext cx="86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rgbClr val="FFDA00"/>
                </a:solidFill>
              </a:rPr>
              <a:t>«</a:t>
            </a:r>
            <a:endParaRPr lang="fr-FR" sz="72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005ED7C-5784-5D76-FFFA-77A9A3A2E7A6}"/>
              </a:ext>
            </a:extLst>
          </p:cNvPr>
          <p:cNvSpPr txBox="1"/>
          <p:nvPr/>
        </p:nvSpPr>
        <p:spPr>
          <a:xfrm rot="10800000">
            <a:off x="11265441" y="4810692"/>
            <a:ext cx="892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rgbClr val="FFDA00"/>
                </a:solidFill>
              </a:rPr>
              <a:t>«</a:t>
            </a:r>
            <a:r>
              <a:rPr lang="fr-FR" sz="7200"/>
              <a:t> </a:t>
            </a:r>
          </a:p>
        </p:txBody>
      </p:sp>
      <p:cxnSp>
        <p:nvCxnSpPr>
          <p:cNvPr id="19" name="Connecteur droit 10">
            <a:extLst>
              <a:ext uri="{FF2B5EF4-FFF2-40B4-BE49-F238E27FC236}">
                <a16:creationId xmlns:a16="http://schemas.microsoft.com/office/drawing/2014/main" id="{11A925A3-C8A1-D0C1-41D5-B676B84111C1}"/>
              </a:ext>
            </a:extLst>
          </p:cNvPr>
          <p:cNvCxnSpPr>
            <a:cxnSpLocks/>
          </p:cNvCxnSpPr>
          <p:nvPr/>
        </p:nvCxnSpPr>
        <p:spPr>
          <a:xfrm>
            <a:off x="4023233" y="5175927"/>
            <a:ext cx="277227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475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A6315-B52D-81E6-83FB-441F5489E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00C32-B761-E9DF-92A7-FBA1BED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Citations clients Positive Company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2344DF-DA74-3139-5332-B4D3BCE51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Selon nos avis google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3FA580-809A-A87E-C29B-46DA48568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37" y="1679119"/>
            <a:ext cx="4826248" cy="21527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339052-ED00-9395-C93F-87023E147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65" y="3923110"/>
            <a:ext cx="4826248" cy="22289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2AA2F8-31C3-7AFF-99F7-500997C3F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65" y="1779038"/>
            <a:ext cx="4826248" cy="19114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5D9FE9-DC13-9195-3C3F-76EB986B7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588" y="3955048"/>
            <a:ext cx="4807197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547C4-988A-B28D-61CC-CDCE18BA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5">
            <a:extLst>
              <a:ext uri="{FF2B5EF4-FFF2-40B4-BE49-F238E27FC236}">
                <a16:creationId xmlns:a16="http://schemas.microsoft.com/office/drawing/2014/main" id="{3720B383-2F52-EDDB-BA29-5D9B5AD60CD5}"/>
              </a:ext>
            </a:extLst>
          </p:cNvPr>
          <p:cNvSpPr txBox="1">
            <a:spLocks/>
          </p:cNvSpPr>
          <p:nvPr/>
        </p:nvSpPr>
        <p:spPr>
          <a:xfrm>
            <a:off x="2867793" y="6301226"/>
            <a:ext cx="9144000" cy="45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0" i="0" kern="1200">
                <a:solidFill>
                  <a:schemeClr val="bg1"/>
                </a:solidFill>
                <a:latin typeface="Poppins Medium" pitchFamily="2" charset="77"/>
                <a:ea typeface="+mn-ea"/>
                <a:cs typeface="Poppins Medium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B5A36C9-0468-FDDA-E177-BF9D1050B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802" y="1041400"/>
            <a:ext cx="10589740" cy="2387600"/>
          </a:xfrm>
        </p:spPr>
        <p:txBody>
          <a:bodyPr>
            <a:normAutofit/>
          </a:bodyPr>
          <a:lstStyle/>
          <a:p>
            <a:r>
              <a:rPr lang="fr-FR" sz="4400"/>
              <a:t>Positive Company® 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483BE606-6B14-4267-7959-80236E396FC9}"/>
              </a:ext>
            </a:extLst>
          </p:cNvPr>
          <p:cNvSpPr>
            <a:spLocks noGrp="1"/>
          </p:cNvSpPr>
          <p:nvPr/>
        </p:nvSpPr>
        <p:spPr>
          <a:xfrm>
            <a:off x="631504" y="4152293"/>
            <a:ext cx="9866312" cy="17113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7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FFDA00"/>
              </a:buClr>
              <a:buSzPct val="13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7315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kumimoji="0" lang="fr-FR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FFAB8BED-B7A6-8A99-D034-E91151362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802" y="3429000"/>
            <a:ext cx="10339369" cy="1655762"/>
          </a:xfrm>
        </p:spPr>
        <p:txBody>
          <a:bodyPr>
            <a:normAutofit/>
          </a:bodyPr>
          <a:lstStyle/>
          <a:p>
            <a:r>
              <a:rPr lang="fr-FR" sz="4000" b="1"/>
              <a:t>La RSE made in France !</a:t>
            </a:r>
          </a:p>
          <a:p>
            <a:r>
              <a:rPr lang="fr-FR" sz="4000" b="1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Image 9" descr="Une image contenant dessin humoristique, clipart, art, illustration&#10;&#10;Description générée automatiquement">
            <a:extLst>
              <a:ext uri="{FF2B5EF4-FFF2-40B4-BE49-F238E27FC236}">
                <a16:creationId xmlns:a16="http://schemas.microsoft.com/office/drawing/2014/main" id="{AB8E70A5-3C53-26B4-9623-1943B6F84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67" y="-141465"/>
            <a:ext cx="6741630" cy="5667375"/>
          </a:xfrm>
          <a:prstGeom prst="rect">
            <a:avLst/>
          </a:prstGeom>
        </p:spPr>
      </p:pic>
      <p:pic>
        <p:nvPicPr>
          <p:cNvPr id="3076" name="Picture 4" descr="Rouge Gorge améliore l'expérience d'achat de lingerie en ligne - Ekoo">
            <a:extLst>
              <a:ext uri="{FF2B5EF4-FFF2-40B4-BE49-F238E27FC236}">
                <a16:creationId xmlns:a16="http://schemas.microsoft.com/office/drawing/2014/main" id="{7F3CC021-94F3-107B-FED6-961F596D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5" y="3872964"/>
            <a:ext cx="6547966" cy="37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47A4B4-31C6-C922-DE62-6DBC05452CE9}"/>
              </a:ext>
            </a:extLst>
          </p:cNvPr>
          <p:cNvSpPr txBox="1"/>
          <p:nvPr/>
        </p:nvSpPr>
        <p:spPr>
          <a:xfrm>
            <a:off x="4964140" y="4368800"/>
            <a:ext cx="148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31623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AB8DD-38CC-CB03-43E8-B40EE558A9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US"/>
              <a:t>Positive Company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B3CAC9-2853-B2F5-C8EE-63DB2B82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1600"/>
              <a:t>37 rue </a:t>
            </a:r>
            <a:r>
              <a:rPr lang="fr-FR" sz="1600" err="1"/>
              <a:t>Ramey</a:t>
            </a:r>
            <a:r>
              <a:rPr lang="fr-US" sz="1600"/>
              <a:t>, </a:t>
            </a:r>
            <a:r>
              <a:rPr lang="fr-FR" sz="1600"/>
              <a:t>75018</a:t>
            </a:r>
            <a:r>
              <a:rPr lang="fr-US" sz="1600"/>
              <a:t> </a:t>
            </a:r>
            <a:r>
              <a:rPr lang="fr-FR" sz="1600"/>
              <a:t>Paris</a:t>
            </a:r>
            <a:endParaRPr lang="fr-US" sz="1600"/>
          </a:p>
          <a:p>
            <a:r>
              <a:rPr lang="fr-US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www.positive-company.eu</a:t>
            </a:r>
            <a:endParaRPr lang="fr-FR" sz="1600"/>
          </a:p>
          <a:p>
            <a:r>
              <a:rPr lang="fr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fr-FR" sz="16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scoringbypositive</a:t>
            </a:r>
            <a:r>
              <a:rPr lang="fr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fr-FR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fr-US" sz="1600"/>
          </a:p>
          <a:p>
            <a:endParaRPr lang="fr-FR"/>
          </a:p>
          <a:p>
            <a:endParaRPr lang="fr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E85FB2-DBA0-5A57-0186-B188EAA82F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Emma STOLTZ</a:t>
            </a:r>
          </a:p>
          <a:p>
            <a:endParaRPr lang="fr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3BF7340-BA38-0339-17BB-82842F8889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US"/>
              <a:t>+ 33 6 </a:t>
            </a:r>
            <a:r>
              <a:rPr lang="fr-FR"/>
              <a:t>52 53 17 57</a:t>
            </a:r>
            <a:endParaRPr lang="fr-US"/>
          </a:p>
          <a:p>
            <a:r>
              <a:rPr lang="fr-FR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estoltz</a:t>
            </a:r>
            <a:r>
              <a:rPr lang="fr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@positive-company.eu</a:t>
            </a:r>
            <a:endParaRPr lang="fr-US"/>
          </a:p>
        </p:txBody>
      </p:sp>
      <p:pic>
        <p:nvPicPr>
          <p:cNvPr id="8" name="Image 7" descr="Une image contenant dessin humoristique, clipart, art, illustration&#10;&#10;Description générée automatiquement">
            <a:extLst>
              <a:ext uri="{FF2B5EF4-FFF2-40B4-BE49-F238E27FC236}">
                <a16:creationId xmlns:a16="http://schemas.microsoft.com/office/drawing/2014/main" id="{23AF0BEB-10C8-B80E-94B1-7812E105A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89" y="232158"/>
            <a:ext cx="7605611" cy="63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D29901-B415-B822-64BE-FCE38797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393AF4-36D9-7EB0-F057-F9495FC8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419" y="604044"/>
            <a:ext cx="5752305" cy="5752305"/>
          </a:xfrm>
          <a:prstGeom prst="rect">
            <a:avLst/>
          </a:prstGeom>
        </p:spPr>
      </p:pic>
      <p:sp>
        <p:nvSpPr>
          <p:cNvPr id="11" name="Espace réservé du contenu 9">
            <a:extLst>
              <a:ext uri="{FF2B5EF4-FFF2-40B4-BE49-F238E27FC236}">
                <a16:creationId xmlns:a16="http://schemas.microsoft.com/office/drawing/2014/main" id="{C491F650-3E4D-DAAE-C04C-E958C5B2C2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0878380">
            <a:off x="1455052" y="3150827"/>
            <a:ext cx="2831364" cy="816215"/>
          </a:xfrm>
        </p:spPr>
        <p:txBody>
          <a:bodyPr/>
          <a:lstStyle/>
          <a:p>
            <a:r>
              <a:rPr lang="fr-US"/>
              <a:t>SOMMAIRE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7D66866-EC9A-1D85-1F88-B2BAEDFC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886" y="1335571"/>
            <a:ext cx="1022350" cy="444672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fr-US" dirty="0"/>
              <a:t>01</a:t>
            </a:r>
            <a:br>
              <a:rPr lang="fr-US" dirty="0"/>
            </a:br>
            <a:r>
              <a:rPr lang="fr-US" dirty="0"/>
              <a:t>02</a:t>
            </a:r>
            <a:br>
              <a:rPr lang="fr-US" dirty="0"/>
            </a:br>
            <a:r>
              <a:rPr lang="fr-US" dirty="0"/>
              <a:t>03</a:t>
            </a:r>
            <a:br>
              <a:rPr lang="fr-US" dirty="0"/>
            </a:br>
            <a:r>
              <a:rPr lang="fr-FR" dirty="0"/>
              <a:t>04</a:t>
            </a:r>
            <a:br>
              <a:rPr lang="fr-FR" dirty="0"/>
            </a:br>
            <a:r>
              <a:rPr lang="fr-FR" dirty="0"/>
              <a:t>05</a:t>
            </a:r>
            <a:br>
              <a:rPr lang="fr-FR" dirty="0"/>
            </a:br>
            <a:endParaRPr lang="fr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8AB3A79-4B11-4DB5-5AF5-2D4146D7D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1726" y="1335571"/>
            <a:ext cx="5045710" cy="736442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fr-US" sz="2000" dirty="0"/>
              <a:t>/</a:t>
            </a:r>
            <a:r>
              <a:rPr lang="fr-FR" sz="2000" dirty="0"/>
              <a:t> Introduction</a:t>
            </a:r>
            <a:endParaRPr lang="fr-US" sz="20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6D7BE43-39CB-69D4-9057-C06F33DB58F0}"/>
              </a:ext>
            </a:extLst>
          </p:cNvPr>
          <p:cNvSpPr txBox="1">
            <a:spLocks/>
          </p:cNvSpPr>
          <p:nvPr/>
        </p:nvSpPr>
        <p:spPr>
          <a:xfrm>
            <a:off x="6908877" y="2335890"/>
            <a:ext cx="4590314" cy="736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fr-US" sz="2000" dirty="0"/>
              <a:t>/</a:t>
            </a:r>
            <a:r>
              <a:rPr lang="fr-FR" sz="2000" dirty="0"/>
              <a:t> Le label Positive </a:t>
            </a:r>
            <a:r>
              <a:rPr lang="fr-FR" sz="2000" dirty="0" err="1"/>
              <a:t>Company</a:t>
            </a:r>
            <a:r>
              <a:rPr lang="fr-FR" sz="2000" dirty="0"/>
              <a:t>®</a:t>
            </a:r>
          </a:p>
          <a:p>
            <a:pPr>
              <a:lnSpc>
                <a:spcPct val="300000"/>
              </a:lnSpc>
            </a:pPr>
            <a:endParaRPr lang="fr-US" sz="20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2A1586B-0D4F-00EC-482B-57FB466F158D}"/>
              </a:ext>
            </a:extLst>
          </p:cNvPr>
          <p:cNvSpPr txBox="1">
            <a:spLocks/>
          </p:cNvSpPr>
          <p:nvPr/>
        </p:nvSpPr>
        <p:spPr>
          <a:xfrm>
            <a:off x="6931726" y="3244983"/>
            <a:ext cx="5617210" cy="736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fr-FR" sz="2000" dirty="0"/>
              <a:t>/ Témoignage ROUGEGORGE</a:t>
            </a:r>
            <a:endParaRPr lang="fr-US" sz="20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EFB96E4-3B5A-A440-6E8A-FC93040E686B}"/>
              </a:ext>
            </a:extLst>
          </p:cNvPr>
          <p:cNvSpPr txBox="1">
            <a:spLocks/>
          </p:cNvSpPr>
          <p:nvPr/>
        </p:nvSpPr>
        <p:spPr>
          <a:xfrm>
            <a:off x="6931726" y="4178382"/>
            <a:ext cx="5236685" cy="736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fr-FR" sz="2000" dirty="0"/>
              <a:t>/ Focus sur la communication</a:t>
            </a:r>
            <a:endParaRPr lang="fr-US" sz="2000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ABAF358-51DD-86B0-9A29-E9F184EAA0AF}"/>
              </a:ext>
            </a:extLst>
          </p:cNvPr>
          <p:cNvSpPr txBox="1">
            <a:spLocks/>
          </p:cNvSpPr>
          <p:nvPr/>
        </p:nvSpPr>
        <p:spPr>
          <a:xfrm>
            <a:off x="6908877" y="5111781"/>
            <a:ext cx="5236685" cy="736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FontTx/>
              <a:buNone/>
              <a:defRPr sz="19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fr-FR" sz="2000" dirty="0"/>
              <a:t>/ Questions Réponses</a:t>
            </a:r>
            <a:endParaRPr lang="fr-US" sz="2000" dirty="0"/>
          </a:p>
        </p:txBody>
      </p:sp>
    </p:spTree>
    <p:extLst>
      <p:ext uri="{BB962C8B-B14F-4D97-AF65-F5344CB8AC3E}">
        <p14:creationId xmlns:p14="http://schemas.microsoft.com/office/powerpoint/2010/main" val="378866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489A8-DAC2-7334-F985-895B7395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62CF6-DF2C-6FBD-8EB2-E10EC394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18" y="471941"/>
            <a:ext cx="11353482" cy="823459"/>
          </a:xfrm>
        </p:spPr>
        <p:txBody>
          <a:bodyPr>
            <a:noAutofit/>
          </a:bodyPr>
          <a:lstStyle/>
          <a:p>
            <a:r>
              <a:rPr lang="fr-FR">
                <a:latin typeface="Poppins"/>
                <a:cs typeface="Poppins"/>
              </a:rPr>
              <a:t>Les intervenantes 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9C89B5-FAC8-8A3F-38A1-BE726048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3" name="Picture 2" descr="Toute l'actualité sur Catherine Gallais avec CFNEWS - Page 1">
            <a:extLst>
              <a:ext uri="{FF2B5EF4-FFF2-40B4-BE49-F238E27FC236}">
                <a16:creationId xmlns:a16="http://schemas.microsoft.com/office/drawing/2014/main" id="{4577FD9F-AC97-2291-AA11-48B524D1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62" y="2159482"/>
            <a:ext cx="2358325" cy="2526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40A4C-C345-AA20-80CF-5B9CF47F0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9" t="6196" r="6434" b="6906"/>
          <a:stretch/>
        </p:blipFill>
        <p:spPr>
          <a:xfrm>
            <a:off x="4900099" y="2168673"/>
            <a:ext cx="2380347" cy="2527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3B835-9E6F-962A-91A9-8C23C3B3B9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25" t="4158" r="6442" b="4013"/>
          <a:stretch/>
        </p:blipFill>
        <p:spPr>
          <a:xfrm>
            <a:off x="8401691" y="2171078"/>
            <a:ext cx="2323121" cy="2527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FA9EBF-4D7E-894B-B577-50F65DE6F6F8}"/>
              </a:ext>
            </a:extLst>
          </p:cNvPr>
          <p:cNvSpPr txBox="1"/>
          <p:nvPr/>
        </p:nvSpPr>
        <p:spPr>
          <a:xfrm>
            <a:off x="1458581" y="4879256"/>
            <a:ext cx="23236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Catherine </a:t>
            </a:r>
            <a:r>
              <a:rPr lang="en-US" err="1">
                <a:ea typeface="Calibri"/>
                <a:cs typeface="Calibri"/>
              </a:rPr>
              <a:t>Gallais</a:t>
            </a:r>
            <a:r>
              <a:rPr lang="en-US">
                <a:ea typeface="Calibri"/>
                <a:cs typeface="Calibri"/>
              </a:rPr>
              <a:t>  </a:t>
            </a:r>
            <a:endParaRPr lang="en-US" err="1">
              <a:ea typeface="Calibri"/>
              <a:cs typeface="Calibri"/>
            </a:endParaRPr>
          </a:p>
          <a:p>
            <a:pPr algn="ctr"/>
            <a:r>
              <a:rPr lang="en-US">
                <a:ea typeface="Calibri"/>
                <a:cs typeface="Calibri"/>
              </a:rPr>
              <a:t>CEO de </a:t>
            </a:r>
            <a:r>
              <a:rPr lang="en-US" err="1">
                <a:ea typeface="Calibri"/>
                <a:cs typeface="Calibri"/>
              </a:rPr>
              <a:t>RougeGorge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91853-6722-50CB-144A-181A7756EBC2}"/>
              </a:ext>
            </a:extLst>
          </p:cNvPr>
          <p:cNvSpPr txBox="1"/>
          <p:nvPr/>
        </p:nvSpPr>
        <p:spPr>
          <a:xfrm>
            <a:off x="4901047" y="4808918"/>
            <a:ext cx="25581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Lucie Lemonnier</a:t>
            </a:r>
            <a:endParaRPr lang="en-US" dirty="0" err="1">
              <a:ea typeface="Calibri"/>
              <a:cs typeface="Calibri"/>
            </a:endParaRPr>
          </a:p>
          <a:p>
            <a:pPr algn="ctr"/>
            <a:r>
              <a:rPr lang="en-US" dirty="0" err="1">
                <a:ea typeface="Calibri"/>
                <a:cs typeface="Calibri"/>
              </a:rPr>
              <a:t>Responsable</a:t>
            </a:r>
            <a:r>
              <a:rPr lang="en-US" dirty="0">
                <a:ea typeface="Calibri"/>
                <a:cs typeface="Calibri"/>
              </a:rPr>
              <a:t> RSE chez Positive Company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A619A-0F43-596E-7AE1-D616BB5EE888}"/>
              </a:ext>
            </a:extLst>
          </p:cNvPr>
          <p:cNvSpPr txBox="1"/>
          <p:nvPr/>
        </p:nvSpPr>
        <p:spPr>
          <a:xfrm>
            <a:off x="8195230" y="4808917"/>
            <a:ext cx="27339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Emma Stoltz</a:t>
            </a:r>
            <a:endParaRPr lang="en-US" err="1">
              <a:ea typeface="Calibri"/>
              <a:cs typeface="Calibri"/>
            </a:endParaRPr>
          </a:p>
          <a:p>
            <a:pPr algn="ctr"/>
            <a:r>
              <a:rPr lang="en-US" dirty="0" err="1">
                <a:ea typeface="Calibri"/>
                <a:cs typeface="Calibri"/>
              </a:rPr>
              <a:t>Chargée</a:t>
            </a:r>
            <a:r>
              <a:rPr lang="en-US" dirty="0">
                <a:ea typeface="Calibri"/>
                <a:cs typeface="Calibri"/>
              </a:rPr>
              <a:t> d'affaires Positive Company </a:t>
            </a:r>
          </a:p>
        </p:txBody>
      </p:sp>
    </p:spTree>
    <p:extLst>
      <p:ext uri="{BB962C8B-B14F-4D97-AF65-F5344CB8AC3E}">
        <p14:creationId xmlns:p14="http://schemas.microsoft.com/office/powerpoint/2010/main" val="131638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38A0C5-C0D2-CEF1-2A4A-3E46C71E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94ACD04E-386F-6743-DF4D-B75AA8A2C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4450" y="4589464"/>
            <a:ext cx="10515600" cy="1321226"/>
          </a:xfrm>
        </p:spPr>
        <p:txBody>
          <a:bodyPr>
            <a:normAutofit/>
          </a:bodyPr>
          <a:lstStyle/>
          <a:p>
            <a:r>
              <a:rPr lang="fr-FR"/>
              <a:t>Le label RSE made in France</a:t>
            </a:r>
            <a:endParaRPr lang="fr-US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630C66B-376A-8F39-4DB2-DDC287DB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592762"/>
            <a:ext cx="8939893" cy="2852737"/>
          </a:xfrm>
        </p:spPr>
        <p:txBody>
          <a:bodyPr>
            <a:normAutofit/>
          </a:bodyPr>
          <a:lstStyle/>
          <a:p>
            <a:r>
              <a:rPr lang="fr-FR" sz="3600"/>
              <a:t>Positive Company</a:t>
            </a:r>
            <a:endParaRPr lang="fr-US" sz="3600"/>
          </a:p>
        </p:txBody>
      </p:sp>
      <p:pic>
        <p:nvPicPr>
          <p:cNvPr id="3" name="Image 2" descr="Une image contenant Graphique, graphisme, capture d’écran, clipart&#10;&#10;Description générée automatiquement">
            <a:extLst>
              <a:ext uri="{FF2B5EF4-FFF2-40B4-BE49-F238E27FC236}">
                <a16:creationId xmlns:a16="http://schemas.microsoft.com/office/drawing/2014/main" id="{321F20F3-B9B5-AD56-4577-B20734918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07" y="511103"/>
            <a:ext cx="5627353" cy="47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6650D-FA94-5689-6A59-A34BEB26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Présentation Générale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67DB54-6C68-7252-F180-CC5D7E834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Expert en solutions RSE et dialogue parties prenantes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33EE3-3B2C-A752-E026-B57A16C7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51C47B90-6201-148E-EDEA-DCAAE6861E34}"/>
              </a:ext>
            </a:extLst>
          </p:cNvPr>
          <p:cNvSpPr/>
          <p:nvPr/>
        </p:nvSpPr>
        <p:spPr>
          <a:xfrm>
            <a:off x="8287289" y="2042867"/>
            <a:ext cx="2222289" cy="774101"/>
          </a:xfrm>
          <a:prstGeom prst="roundRect">
            <a:avLst/>
          </a:prstGeom>
          <a:solidFill>
            <a:srgbClr val="00B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LABEL</a:t>
            </a:r>
            <a:endParaRPr lang="fr-FR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DA9B0C4-F8DF-D036-4808-39F790484C69}"/>
              </a:ext>
            </a:extLst>
          </p:cNvPr>
          <p:cNvSpPr/>
          <p:nvPr/>
        </p:nvSpPr>
        <p:spPr>
          <a:xfrm>
            <a:off x="8287292" y="2973042"/>
            <a:ext cx="2222286" cy="774101"/>
          </a:xfrm>
          <a:prstGeom prst="roundRect">
            <a:avLst/>
          </a:prstGeom>
          <a:solidFill>
            <a:srgbClr val="00B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SCORING </a:t>
            </a:r>
            <a:endParaRPr lang="fr-FR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3A3382E-ADA8-0192-6005-974B8D9C8592}"/>
              </a:ext>
            </a:extLst>
          </p:cNvPr>
          <p:cNvSpPr/>
          <p:nvPr/>
        </p:nvSpPr>
        <p:spPr>
          <a:xfrm>
            <a:off x="8287289" y="3910842"/>
            <a:ext cx="2222289" cy="774101"/>
          </a:xfrm>
          <a:prstGeom prst="roundRect">
            <a:avLst/>
          </a:prstGeom>
          <a:solidFill>
            <a:srgbClr val="00B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CONSEIL</a:t>
            </a:r>
            <a:endParaRPr lang="fr-FR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A3C066A-30E9-3F9D-980E-B444D63BEBD9}"/>
              </a:ext>
            </a:extLst>
          </p:cNvPr>
          <p:cNvSpPr txBox="1"/>
          <p:nvPr/>
        </p:nvSpPr>
        <p:spPr>
          <a:xfrm>
            <a:off x="1377267" y="2072968"/>
            <a:ext cx="5466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Organisme français fondé en 2019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23F4882-DD0C-D4ED-9162-F5A13D287AA5}"/>
              </a:ext>
            </a:extLst>
          </p:cNvPr>
          <p:cNvCxnSpPr>
            <a:cxnSpLocks/>
          </p:cNvCxnSpPr>
          <p:nvPr/>
        </p:nvCxnSpPr>
        <p:spPr>
          <a:xfrm>
            <a:off x="880942" y="2083854"/>
            <a:ext cx="0" cy="1624414"/>
          </a:xfrm>
          <a:prstGeom prst="line">
            <a:avLst/>
          </a:prstGeom>
          <a:ln w="28575">
            <a:solidFill>
              <a:srgbClr val="00B9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F7F8DEC3-ABE3-9120-E288-FDA0FF2A3987}"/>
              </a:ext>
            </a:extLst>
          </p:cNvPr>
          <p:cNvSpPr txBox="1"/>
          <p:nvPr/>
        </p:nvSpPr>
        <p:spPr>
          <a:xfrm>
            <a:off x="1377267" y="3277381"/>
            <a:ext cx="34434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collaborateurs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2CD4859-EE4C-8E10-4325-89478C701FC0}"/>
              </a:ext>
            </a:extLst>
          </p:cNvPr>
          <p:cNvSpPr/>
          <p:nvPr/>
        </p:nvSpPr>
        <p:spPr>
          <a:xfrm>
            <a:off x="1143210" y="2225643"/>
            <a:ext cx="132202" cy="125536"/>
          </a:xfrm>
          <a:prstGeom prst="ellipse">
            <a:avLst/>
          </a:prstGeom>
          <a:solidFill>
            <a:srgbClr val="00B9A0"/>
          </a:solidFill>
          <a:ln>
            <a:solidFill>
              <a:srgbClr val="00B9A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9A0"/>
              </a:solidFill>
              <a:highlight>
                <a:srgbClr val="00B9A0"/>
              </a:highlight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900642A-47C3-72C9-85BB-79F860D0A8CC}"/>
              </a:ext>
            </a:extLst>
          </p:cNvPr>
          <p:cNvSpPr/>
          <p:nvPr/>
        </p:nvSpPr>
        <p:spPr>
          <a:xfrm>
            <a:off x="1121832" y="3430056"/>
            <a:ext cx="132202" cy="125536"/>
          </a:xfrm>
          <a:prstGeom prst="ellipse">
            <a:avLst/>
          </a:prstGeom>
          <a:solidFill>
            <a:srgbClr val="00B9A0"/>
          </a:solidFill>
          <a:ln>
            <a:solidFill>
              <a:srgbClr val="00B9A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9A0"/>
              </a:solidFill>
              <a:highlight>
                <a:srgbClr val="00B9A0"/>
              </a:highligh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F3FB26-8CC9-6C48-639A-E7436ED9E574}"/>
              </a:ext>
            </a:extLst>
          </p:cNvPr>
          <p:cNvSpPr txBox="1"/>
          <p:nvPr/>
        </p:nvSpPr>
        <p:spPr>
          <a:xfrm>
            <a:off x="3853642" y="4724659"/>
            <a:ext cx="34881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DA00"/>
              </a:buClr>
            </a:pPr>
            <a:r>
              <a:rPr lang="fr-FR" sz="2200" b="1">
                <a:latin typeface="Arial" panose="020B0604020202020204" pitchFamily="34" charset="0"/>
                <a:cs typeface="Arial" panose="020B0604020202020204" pitchFamily="34" charset="0"/>
              </a:rPr>
              <a:t>&gt; 5 000 entreprises </a:t>
            </a:r>
            <a:r>
              <a:rPr lang="fr-FR" sz="2200">
                <a:latin typeface="Arial" panose="020B0604020202020204" pitchFamily="34" charset="0"/>
                <a:cs typeface="Arial" panose="020B0604020202020204" pitchFamily="34" charset="0"/>
              </a:rPr>
              <a:t>évaluées dans le monde </a:t>
            </a:r>
            <a:endParaRPr lang="fr-FR" sz="2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5AADD3-E3D9-395D-F454-8257593456A4}"/>
              </a:ext>
            </a:extLst>
          </p:cNvPr>
          <p:cNvSpPr txBox="1"/>
          <p:nvPr/>
        </p:nvSpPr>
        <p:spPr>
          <a:xfrm>
            <a:off x="1377267" y="2673012"/>
            <a:ext cx="54664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Société à mission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AD9CD0-8885-6011-4A2C-512DB6AA3C6C}"/>
              </a:ext>
            </a:extLst>
          </p:cNvPr>
          <p:cNvSpPr/>
          <p:nvPr/>
        </p:nvSpPr>
        <p:spPr>
          <a:xfrm>
            <a:off x="1143210" y="2825687"/>
            <a:ext cx="132202" cy="125536"/>
          </a:xfrm>
          <a:prstGeom prst="ellipse">
            <a:avLst/>
          </a:prstGeom>
          <a:solidFill>
            <a:srgbClr val="00B9A0"/>
          </a:solidFill>
          <a:ln>
            <a:solidFill>
              <a:srgbClr val="00B9A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9A0"/>
              </a:solidFill>
              <a:highlight>
                <a:srgbClr val="00B9A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E04666-4635-882C-0EEF-30F1B7B37A33}"/>
              </a:ext>
            </a:extLst>
          </p:cNvPr>
          <p:cNvSpPr txBox="1"/>
          <p:nvPr/>
        </p:nvSpPr>
        <p:spPr>
          <a:xfrm>
            <a:off x="7811270" y="1331113"/>
            <a:ext cx="2533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2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3 offres : </a:t>
            </a:r>
            <a:endParaRPr lang="fr-FR" sz="2400" b="1" u="sng"/>
          </a:p>
        </p:txBody>
      </p:sp>
      <p:pic>
        <p:nvPicPr>
          <p:cNvPr id="11" name="Image 10" descr="Une image contenant cercle, horloge, Caractère coloré&#10;&#10;Description générée automatiquement">
            <a:extLst>
              <a:ext uri="{FF2B5EF4-FFF2-40B4-BE49-F238E27FC236}">
                <a16:creationId xmlns:a16="http://schemas.microsoft.com/office/drawing/2014/main" id="{F1013594-EB01-7115-F5AE-83EAE1EB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03" y="2642142"/>
            <a:ext cx="1013698" cy="1433802"/>
          </a:xfrm>
          <a:prstGeom prst="rect">
            <a:avLst/>
          </a:prstGeom>
        </p:spPr>
      </p:pic>
      <p:pic>
        <p:nvPicPr>
          <p:cNvPr id="16" name="Image 15" descr="Une image contenant Graphique, Caractère coloré, capture d’écran, graphisme&#10;&#10;Description générée automatiquement">
            <a:extLst>
              <a:ext uri="{FF2B5EF4-FFF2-40B4-BE49-F238E27FC236}">
                <a16:creationId xmlns:a16="http://schemas.microsoft.com/office/drawing/2014/main" id="{57995304-90E5-0022-47EA-D311B70D2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91" y="3573570"/>
            <a:ext cx="1013699" cy="1433803"/>
          </a:xfrm>
          <a:prstGeom prst="rect">
            <a:avLst/>
          </a:prstGeom>
        </p:spPr>
      </p:pic>
      <p:pic>
        <p:nvPicPr>
          <p:cNvPr id="18" name="Image 17" descr="Une image contenant Graphique, logo, symbole, clipart&#10;&#10;Description générée automatiquement">
            <a:extLst>
              <a:ext uri="{FF2B5EF4-FFF2-40B4-BE49-F238E27FC236}">
                <a16:creationId xmlns:a16="http://schemas.microsoft.com/office/drawing/2014/main" id="{96DFE492-F0EE-7580-9662-D990326EB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91" y="1710918"/>
            <a:ext cx="1013697" cy="1433802"/>
          </a:xfrm>
          <a:prstGeom prst="rect">
            <a:avLst/>
          </a:prstGeom>
        </p:spPr>
      </p:pic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2A87A29B-D61E-6D76-0A92-EB32A837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788" y="6356350"/>
            <a:ext cx="4367212" cy="365125"/>
          </a:xfrm>
        </p:spPr>
        <p:txBody>
          <a:bodyPr/>
          <a:lstStyle/>
          <a:p>
            <a:r>
              <a:rPr lang="fr-FR"/>
              <a:t>Présentation de Scoring by Positive</a:t>
            </a:r>
            <a:endParaRPr lang="fr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263596-FFB8-FB1E-5213-C27E654D67CB}"/>
              </a:ext>
            </a:extLst>
          </p:cNvPr>
          <p:cNvSpPr txBox="1"/>
          <p:nvPr/>
        </p:nvSpPr>
        <p:spPr>
          <a:xfrm>
            <a:off x="795717" y="4083794"/>
            <a:ext cx="6099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chiffres : </a:t>
            </a:r>
            <a:endParaRPr lang="fr-FR" u="sng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5E90D1-D0BB-72C5-EA6B-D453F4A518C0}"/>
              </a:ext>
            </a:extLst>
          </p:cNvPr>
          <p:cNvSpPr txBox="1"/>
          <p:nvPr/>
        </p:nvSpPr>
        <p:spPr>
          <a:xfrm>
            <a:off x="845773" y="4731476"/>
            <a:ext cx="31796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DA00"/>
              </a:buClr>
            </a:pPr>
            <a:r>
              <a:rPr lang="fr-FR" sz="2200" b="1">
                <a:latin typeface="Arial" panose="020B0604020202020204" pitchFamily="34" charset="0"/>
                <a:cs typeface="Arial" panose="020B0604020202020204" pitchFamily="34" charset="0"/>
              </a:rPr>
              <a:t>220 entreprises </a:t>
            </a:r>
            <a:r>
              <a:rPr lang="fr-FR" sz="2200">
                <a:latin typeface="Arial" panose="020B0604020202020204" pitchFamily="34" charset="0"/>
                <a:cs typeface="Arial" panose="020B0604020202020204" pitchFamily="34" charset="0"/>
              </a:rPr>
              <a:t>labellisées en Europe</a:t>
            </a:r>
            <a:endParaRPr lang="fr-FR" sz="2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5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6650D-FA94-5689-6A59-A34BEB26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Notre manifeste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67DB54-6C68-7252-F180-CC5D7E834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Portée par la communauté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33EE3-3B2C-A752-E026-B57A16C7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DE276C0E-8EB4-4D0F-40CE-6BE75811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6"/>
          <a:stretch/>
        </p:blipFill>
        <p:spPr>
          <a:xfrm>
            <a:off x="6481172" y="2090285"/>
            <a:ext cx="5198656" cy="293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E9C1B67-FE88-F636-0F7E-29D53EDF343B}"/>
              </a:ext>
            </a:extLst>
          </p:cNvPr>
          <p:cNvSpPr txBox="1"/>
          <p:nvPr/>
        </p:nvSpPr>
        <p:spPr>
          <a:xfrm>
            <a:off x="708660" y="1920535"/>
            <a:ext cx="5387340" cy="390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Les entreprises et organisations sont </a:t>
            </a:r>
            <a:r>
              <a:rPr lang="fr-FR" sz="1400" b="1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toutes interdépendantes</a:t>
            </a:r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 et nous sommes convaincus que les solutions face aux enjeux sociaux et environnementaux </a:t>
            </a:r>
            <a:r>
              <a:rPr lang="fr-FR" sz="1400" b="1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sont collectives</a:t>
            </a:r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 et doivent passer par le </a:t>
            </a:r>
            <a:r>
              <a:rPr lang="fr-FR" sz="1400" b="1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dialogue parties prenantes.</a:t>
            </a:r>
          </a:p>
          <a:p>
            <a:endParaRPr lang="fr-FR" sz="1400" b="0" i="0">
              <a:solidFill>
                <a:srgbClr val="212529"/>
              </a:solidFill>
              <a:effectLst/>
              <a:latin typeface="Poppins" panose="00000500000000000000" pitchFamily="2" charset="0"/>
            </a:endParaRPr>
          </a:p>
          <a:p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Notre communauté progresse continuellement grâce à nos </a:t>
            </a:r>
            <a:r>
              <a:rPr lang="fr-FR" sz="1400" b="1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standards fondés sur les réglementations européennes qui sont les plus exigeantes au monde.</a:t>
            </a:r>
          </a:p>
          <a:p>
            <a:endParaRPr lang="fr-FR" sz="1400" b="0" i="0">
              <a:solidFill>
                <a:srgbClr val="212529"/>
              </a:solidFill>
              <a:effectLst/>
              <a:latin typeface="Poppins" panose="00000500000000000000" pitchFamily="2" charset="0"/>
            </a:endParaRPr>
          </a:p>
          <a:p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Notre mission est de fédérer le plus d’acteurs possible de toute taille et toute activité pour </a:t>
            </a:r>
            <a:r>
              <a:rPr lang="fr-FR" sz="1400" b="1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transformer positivement les modèles économiques</a:t>
            </a:r>
            <a:r>
              <a:rPr lang="fr-FR" sz="1400" b="0" i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 et les rendre compatibles avec les limites planétaires. </a:t>
            </a:r>
          </a:p>
          <a:p>
            <a:endParaRPr lang="fr-FR" sz="1400" b="0" i="0">
              <a:solidFill>
                <a:srgbClr val="212529"/>
              </a:solidFill>
              <a:effectLst/>
              <a:latin typeface="Poppins" panose="00000500000000000000" pitchFamily="2" charset="0"/>
            </a:endParaRPr>
          </a:p>
          <a:p>
            <a:r>
              <a:rPr lang="fr-FR" sz="1400" b="1" i="0">
                <a:solidFill>
                  <a:srgbClr val="FF5E66"/>
                </a:solidFill>
                <a:effectLst/>
                <a:latin typeface="Poppins" panose="00000500000000000000" pitchFamily="2" charset="0"/>
              </a:rPr>
              <a:t>Positive Company, la RSE made in France</a:t>
            </a:r>
            <a:endParaRPr lang="fr-FR" sz="1400" b="0" i="0">
              <a:solidFill>
                <a:srgbClr val="212529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D57B65-ACCB-BE68-CE5D-77CFF4E4B62B}"/>
              </a:ext>
            </a:extLst>
          </p:cNvPr>
          <p:cNvSpPr txBox="1"/>
          <p:nvPr/>
        </p:nvSpPr>
        <p:spPr>
          <a:xfrm>
            <a:off x="6556216" y="5154548"/>
            <a:ext cx="5048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0" u="sng">
                <a:effectLst/>
                <a:latin typeface="Poppins" panose="00000500000000000000" pitchFamily="2" charset="0"/>
                <a:hlinkClick r:id="rId3"/>
              </a:rPr>
              <a:t>Visionnez notre manifeste en vidéo</a:t>
            </a:r>
            <a:endParaRPr lang="fr-FR" sz="1400" i="0" u="sng"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5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1610D-2717-FD44-43F9-BE061C997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40599-38C6-DB8B-4451-01269719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88" y="459241"/>
            <a:ext cx="11353482" cy="823459"/>
          </a:xfrm>
        </p:spPr>
        <p:txBody>
          <a:bodyPr>
            <a:noAutofit/>
          </a:bodyPr>
          <a:lstStyle/>
          <a:p>
            <a:r>
              <a:rPr lang="fr-FR"/>
              <a:t>Nos standards sont alignés sur les normes internationales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65E344-5470-5A19-AAEE-BCFA8DE9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C2F69-BFCA-BC4D-9D91-FA6049AD3882}" type="slidenum">
              <a:rPr kumimoji="0" lang="fr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pic>
        <p:nvPicPr>
          <p:cNvPr id="18" name="Picture 2" descr="Conseils sur l'application de la norme ISO 2600| Cplus">
            <a:extLst>
              <a:ext uri="{FF2B5EF4-FFF2-40B4-BE49-F238E27FC236}">
                <a16:creationId xmlns:a16="http://schemas.microsoft.com/office/drawing/2014/main" id="{67BC8184-6760-337F-63A6-A5B2C059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80" y="2561781"/>
            <a:ext cx="1837866" cy="17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SRD - Intire">
            <a:extLst>
              <a:ext uri="{FF2B5EF4-FFF2-40B4-BE49-F238E27FC236}">
                <a16:creationId xmlns:a16="http://schemas.microsoft.com/office/drawing/2014/main" id="{88CF61B5-9BEA-3AE7-04F2-E6E6494B4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10417" r="28720" b="9524"/>
          <a:stretch/>
        </p:blipFill>
        <p:spPr bwMode="auto">
          <a:xfrm>
            <a:off x="8245641" y="2471121"/>
            <a:ext cx="2107653" cy="191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Notre engagement pour les objectifs de développement durable de l'ONU |  Ricoh France">
            <a:extLst>
              <a:ext uri="{FF2B5EF4-FFF2-40B4-BE49-F238E27FC236}">
                <a16:creationId xmlns:a16="http://schemas.microsoft.com/office/drawing/2014/main" id="{7BE19443-56BA-1039-8315-1093CBAF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33" y="2284135"/>
            <a:ext cx="3747021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3A7F74-2484-5317-3E47-2862F6650DBD}"/>
              </a:ext>
            </a:extLst>
          </p:cNvPr>
          <p:cNvSpPr txBox="1"/>
          <p:nvPr/>
        </p:nvSpPr>
        <p:spPr>
          <a:xfrm>
            <a:off x="1320546" y="5252131"/>
            <a:ext cx="9550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En suivant nos référentiels, vous vous conformez ou anticipez les réglementations liées à vos activités.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611458"/>
      </p:ext>
    </p:extLst>
  </p:cSld>
  <p:clrMapOvr>
    <a:masterClrMapping/>
  </p:clrMapOvr>
</p:sld>
</file>

<file path=ppt/theme/theme1.xml><?xml version="1.0" encoding="utf-8"?>
<a:theme xmlns:a="http://schemas.openxmlformats.org/drawingml/2006/main" name="Positive Workplace">
  <a:themeElements>
    <a:clrScheme name="PWP">
      <a:dk1>
        <a:srgbClr val="353535"/>
      </a:dk1>
      <a:lt1>
        <a:srgbClr val="FFFFFF"/>
      </a:lt1>
      <a:dk2>
        <a:srgbClr val="E4E4E4"/>
      </a:dk2>
      <a:lt2>
        <a:srgbClr val="147065"/>
      </a:lt2>
      <a:accent1>
        <a:srgbClr val="164F6E"/>
      </a:accent1>
      <a:accent2>
        <a:srgbClr val="C00000"/>
      </a:accent2>
      <a:accent3>
        <a:srgbClr val="FFDF00"/>
      </a:accent3>
      <a:accent4>
        <a:srgbClr val="24ACA3"/>
      </a:accent4>
      <a:accent5>
        <a:srgbClr val="FF5349"/>
      </a:accent5>
      <a:accent6>
        <a:srgbClr val="007F92"/>
      </a:accent6>
      <a:hlink>
        <a:srgbClr val="4495A2"/>
      </a:hlink>
      <a:folHlink>
        <a:srgbClr val="DAEDE8"/>
      </a:folHlink>
    </a:clrScheme>
    <a:fontScheme name="Personnalisé 2">
      <a:majorFont>
        <a:latin typeface="Gilroy Extra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- Rapport d'audit vierge" id="{97D6D07F-322F-452D-8979-C2B200D34D04}" vid="{AFD0A23E-37A6-44BC-8714-AD16FDCC74EA}"/>
    </a:ext>
  </a:extLst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1C63C9757ED4FB73603125FF5DEDE" ma:contentTypeVersion="18" ma:contentTypeDescription="Crée un document." ma:contentTypeScope="" ma:versionID="0fdffa35fcdb183871d924798be3b5cb">
  <xsd:schema xmlns:xsd="http://www.w3.org/2001/XMLSchema" xmlns:xs="http://www.w3.org/2001/XMLSchema" xmlns:p="http://schemas.microsoft.com/office/2006/metadata/properties" xmlns:ns2="15b4c5ab-b84b-4109-9518-65332f94417f" xmlns:ns3="912cbbf8-df9f-464f-bdfd-add83eadc89c" targetNamespace="http://schemas.microsoft.com/office/2006/metadata/properties" ma:root="true" ma:fieldsID="51b0ba1f9d51e95c910890ae9f8c4a0d" ns2:_="" ns3:_="">
    <xsd:import namespace="15b4c5ab-b84b-4109-9518-65332f94417f"/>
    <xsd:import namespace="912cbbf8-df9f-464f-bdfd-add83eadc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c5ab-b84b-4109-9518-65332f944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75254a0-2685-49bb-9781-a691b28a71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cbbf8-df9f-464f-bdfd-add83eadc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cb0d173-570e-4287-9505-8f602503a47e}" ma:internalName="TaxCatchAll" ma:showField="CatchAllData" ma:web="912cbbf8-df9f-464f-bdfd-add83eadc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5b4c5ab-b84b-4109-9518-65332f94417f" xsi:nil="true"/>
    <SharedWithUsers xmlns="912cbbf8-df9f-464f-bdfd-add83eadc89c">
      <UserInfo>
        <DisplayName>MASSEUBE Florian</DisplayName>
        <AccountId>13</AccountId>
        <AccountType/>
      </UserInfo>
      <UserInfo>
        <DisplayName>MARGNAT Charles-Henri</DisplayName>
        <AccountId>29</AccountId>
        <AccountType/>
      </UserInfo>
      <UserInfo>
        <DisplayName>LEMONNIER Lucie</DisplayName>
        <AccountId>14</AccountId>
        <AccountType/>
      </UserInfo>
      <UserInfo>
        <DisplayName>GUERIN Clémentine</DisplayName>
        <AccountId>530</AccountId>
        <AccountType/>
      </UserInfo>
      <UserInfo>
        <DisplayName>Isabelle FREY</DisplayName>
        <AccountId>501</AccountId>
        <AccountType/>
      </UserInfo>
      <UserInfo>
        <DisplayName>Chloé BILLARD</DisplayName>
        <AccountId>949</AccountId>
        <AccountType/>
      </UserInfo>
    </SharedWithUsers>
    <TaxCatchAll xmlns="912cbbf8-df9f-464f-bdfd-add83eadc89c" xsi:nil="true"/>
    <lcf76f155ced4ddcb4097134ff3c332f xmlns="15b4c5ab-b84b-4109-9518-65332f9441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927783-6A3A-48FB-831D-B60BD2411BF0}">
  <ds:schemaRefs>
    <ds:schemaRef ds:uri="15b4c5ab-b84b-4109-9518-65332f94417f"/>
    <ds:schemaRef ds:uri="912cbbf8-df9f-464f-bdfd-add83eadc8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15b4c5ab-b84b-4109-9518-65332f94417f"/>
    <ds:schemaRef ds:uri="912cbbf8-df9f-464f-bdfd-add83eadc8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2021 - Rapport d'audit vierge</Template>
  <TotalTime>41</TotalTime>
  <Words>1152</Words>
  <Application>Microsoft Office PowerPoint</Application>
  <PresentationFormat>Grand écran</PresentationFormat>
  <Paragraphs>264</Paragraphs>
  <Slides>30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Gilroy ExtraBold</vt:lpstr>
      <vt:lpstr>Poppins</vt:lpstr>
      <vt:lpstr>Poppins Medium</vt:lpstr>
      <vt:lpstr>Poppins SemiBold</vt:lpstr>
      <vt:lpstr>Raleway</vt:lpstr>
      <vt:lpstr>Symbol</vt:lpstr>
      <vt:lpstr>Wingdings</vt:lpstr>
      <vt:lpstr>Positive Workplace</vt:lpstr>
      <vt:lpstr>2_Thème Office</vt:lpstr>
      <vt:lpstr>LABELLISATION RSE</vt:lpstr>
      <vt:lpstr>Présentation PowerPoint</vt:lpstr>
      <vt:lpstr>Positive Company® </vt:lpstr>
      <vt:lpstr>01 02 03 04 05 </vt:lpstr>
      <vt:lpstr>Les intervenantes </vt:lpstr>
      <vt:lpstr>Positive Company</vt:lpstr>
      <vt:lpstr>Présentation Générale</vt:lpstr>
      <vt:lpstr>Notre manifeste</vt:lpstr>
      <vt:lpstr>Nos standards sont alignés sur les normes internationales</vt:lpstr>
      <vt:lpstr>Conditions d’obtention progressives</vt:lpstr>
      <vt:lpstr>Un process de labellisation en 2 étapes</vt:lpstr>
      <vt:lpstr>Un process de labellisation en 2 étapes</vt:lpstr>
      <vt:lpstr>Livrables et accompagnement</vt:lpstr>
      <vt:lpstr>Ecovadis x Positive Company ®</vt:lpstr>
      <vt:lpstr>Nos références  </vt:lpstr>
      <vt:lpstr>Le label RSE Positive Company®</vt:lpstr>
      <vt:lpstr>Retour d’expérience</vt:lpstr>
      <vt:lpstr>ROUGEGORGE</vt:lpstr>
      <vt:lpstr>Comment valoriser le label ?</vt:lpstr>
      <vt:lpstr>Reportage en boutique </vt:lpstr>
      <vt:lpstr>En magasin</vt:lpstr>
      <vt:lpstr>Participez à la vie de la Communauté</vt:lpstr>
      <vt:lpstr>Participer aux événements </vt:lpstr>
      <vt:lpstr>Rejoindre le groupe whatsapp</vt:lpstr>
      <vt:lpstr>Prêt.e à devenir une Positive Company? </vt:lpstr>
      <vt:lpstr>Annexes</vt:lpstr>
      <vt:lpstr>Répartition sectorielle</vt:lpstr>
      <vt:lpstr>Mesure d’impact de la labellisation</vt:lpstr>
      <vt:lpstr>Citations clients Positive Company</vt:lpstr>
      <vt:lpstr>Positive Company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et stratégie RSE</dc:title>
  <dc:creator>pwp</dc:creator>
  <cp:lastModifiedBy>Pascale Barthomeuf-Lassire</cp:lastModifiedBy>
  <cp:revision>14</cp:revision>
  <dcterms:created xsi:type="dcterms:W3CDTF">2021-08-24T12:14:36Z</dcterms:created>
  <dcterms:modified xsi:type="dcterms:W3CDTF">2025-01-29T17:14:29Z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0x0101009EA1C63C9757ED4FB73603125FF5DEDE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MediaServiceImageTags">
    <vt:lpwstr/>
  </property>
</Properties>
</file>